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handoutMasterIdLst>
    <p:handoutMasterId r:id="rId60"/>
  </p:handoutMasterIdLst>
  <p:sldIdLst>
    <p:sldId id="256" r:id="rId2"/>
    <p:sldId id="579" r:id="rId3"/>
    <p:sldId id="576" r:id="rId4"/>
    <p:sldId id="786" r:id="rId5"/>
    <p:sldId id="790" r:id="rId6"/>
    <p:sldId id="787" r:id="rId7"/>
    <p:sldId id="758" r:id="rId8"/>
    <p:sldId id="713" r:id="rId9"/>
    <p:sldId id="736" r:id="rId10"/>
    <p:sldId id="737" r:id="rId11"/>
    <p:sldId id="738" r:id="rId12"/>
    <p:sldId id="739" r:id="rId13"/>
    <p:sldId id="805" r:id="rId14"/>
    <p:sldId id="853" r:id="rId15"/>
    <p:sldId id="807" r:id="rId16"/>
    <p:sldId id="808" r:id="rId17"/>
    <p:sldId id="842" r:id="rId18"/>
    <p:sldId id="838" r:id="rId19"/>
    <p:sldId id="839" r:id="rId20"/>
    <p:sldId id="841" r:id="rId21"/>
    <p:sldId id="840" r:id="rId22"/>
    <p:sldId id="645" r:id="rId23"/>
    <p:sldId id="571" r:id="rId24"/>
    <p:sldId id="802" r:id="rId25"/>
    <p:sldId id="801" r:id="rId26"/>
    <p:sldId id="800" r:id="rId27"/>
    <p:sldId id="804" r:id="rId28"/>
    <p:sldId id="544" r:id="rId29"/>
    <p:sldId id="717" r:id="rId30"/>
    <p:sldId id="846" r:id="rId31"/>
    <p:sldId id="852" r:id="rId32"/>
    <p:sldId id="848" r:id="rId33"/>
    <p:sldId id="849" r:id="rId34"/>
    <p:sldId id="587" r:id="rId35"/>
    <p:sldId id="628" r:id="rId36"/>
    <p:sldId id="747" r:id="rId37"/>
    <p:sldId id="748" r:id="rId38"/>
    <p:sldId id="825" r:id="rId39"/>
    <p:sldId id="833" r:id="rId40"/>
    <p:sldId id="834" r:id="rId41"/>
    <p:sldId id="830" r:id="rId42"/>
    <p:sldId id="836" r:id="rId43"/>
    <p:sldId id="829" r:id="rId44"/>
    <p:sldId id="844" r:id="rId45"/>
    <p:sldId id="793" r:id="rId46"/>
    <p:sldId id="821" r:id="rId47"/>
    <p:sldId id="820" r:id="rId48"/>
    <p:sldId id="822" r:id="rId49"/>
    <p:sldId id="563" r:id="rId50"/>
    <p:sldId id="649" r:id="rId51"/>
    <p:sldId id="332" r:id="rId52"/>
    <p:sldId id="828" r:id="rId53"/>
    <p:sldId id="276" r:id="rId54"/>
    <p:sldId id="365" r:id="rId55"/>
    <p:sldId id="665" r:id="rId56"/>
    <p:sldId id="643" r:id="rId57"/>
    <p:sldId id="845" r:id="rId58"/>
  </p:sldIdLst>
  <p:sldSz cx="9144000" cy="6858000" type="screen4x3"/>
  <p:notesSz cx="9296400" cy="70104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558159-2915-4950-86D1-C14428384C07}">
          <p14:sldIdLst>
            <p14:sldId id="256"/>
            <p14:sldId id="579"/>
            <p14:sldId id="576"/>
            <p14:sldId id="786"/>
            <p14:sldId id="790"/>
            <p14:sldId id="787"/>
            <p14:sldId id="758"/>
            <p14:sldId id="713"/>
            <p14:sldId id="736"/>
            <p14:sldId id="737"/>
            <p14:sldId id="738"/>
            <p14:sldId id="739"/>
            <p14:sldId id="805"/>
            <p14:sldId id="853"/>
            <p14:sldId id="807"/>
            <p14:sldId id="808"/>
            <p14:sldId id="842"/>
            <p14:sldId id="838"/>
            <p14:sldId id="839"/>
            <p14:sldId id="841"/>
            <p14:sldId id="840"/>
            <p14:sldId id="645"/>
            <p14:sldId id="571"/>
            <p14:sldId id="802"/>
            <p14:sldId id="801"/>
            <p14:sldId id="800"/>
            <p14:sldId id="804"/>
            <p14:sldId id="544"/>
            <p14:sldId id="717"/>
            <p14:sldId id="846"/>
            <p14:sldId id="852"/>
            <p14:sldId id="848"/>
            <p14:sldId id="849"/>
            <p14:sldId id="587"/>
            <p14:sldId id="628"/>
            <p14:sldId id="747"/>
            <p14:sldId id="748"/>
            <p14:sldId id="825"/>
            <p14:sldId id="833"/>
            <p14:sldId id="834"/>
            <p14:sldId id="830"/>
            <p14:sldId id="836"/>
            <p14:sldId id="829"/>
            <p14:sldId id="844"/>
            <p14:sldId id="793"/>
            <p14:sldId id="821"/>
            <p14:sldId id="820"/>
            <p14:sldId id="822"/>
            <p14:sldId id="563"/>
            <p14:sldId id="649"/>
            <p14:sldId id="332"/>
            <p14:sldId id="828"/>
            <p14:sldId id="276"/>
            <p14:sldId id="365"/>
            <p14:sldId id="665"/>
            <p14:sldId id="643"/>
            <p14:sldId id="8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h, Mary Ellen" initials="AME"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22" autoAdjust="0"/>
    <p:restoredTop sz="97321" autoAdjust="0"/>
  </p:normalViewPr>
  <p:slideViewPr>
    <p:cSldViewPr>
      <p:cViewPr varScale="1">
        <p:scale>
          <a:sx n="99" d="100"/>
          <a:sy n="99" d="100"/>
        </p:scale>
        <p:origin x="684" y="72"/>
      </p:cViewPr>
      <p:guideLst>
        <p:guide orient="horz" pos="2160"/>
        <p:guide pos="2880"/>
      </p:guideLst>
    </p:cSldViewPr>
  </p:slideViewPr>
  <p:outlineViewPr>
    <p:cViewPr>
      <p:scale>
        <a:sx n="33" d="100"/>
        <a:sy n="33" d="100"/>
      </p:scale>
      <p:origin x="0" y="12294"/>
    </p:cViewPr>
  </p:outlineViewPr>
  <p:notesTextViewPr>
    <p:cViewPr>
      <p:scale>
        <a:sx n="1" d="1"/>
        <a:sy n="1" d="1"/>
      </p:scale>
      <p:origin x="0" y="0"/>
    </p:cViewPr>
  </p:notesTextViewPr>
  <p:sorterViewPr>
    <p:cViewPr>
      <p:scale>
        <a:sx n="50" d="100"/>
        <a:sy n="50" d="100"/>
      </p:scale>
      <p:origin x="0" y="-4316"/>
    </p:cViewPr>
  </p:sorterViewPr>
  <p:notesViewPr>
    <p:cSldViewPr>
      <p:cViewPr varScale="1">
        <p:scale>
          <a:sx n="86" d="100"/>
          <a:sy n="86" d="100"/>
        </p:scale>
        <p:origin x="2166" y="7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3" tIns="46585" rIns="93173" bIns="46585" rtlCol="0"/>
          <a:lstStyle>
            <a:lvl1pPr algn="l">
              <a:defRPr sz="1200"/>
            </a:lvl1pPr>
          </a:lstStyle>
          <a:p>
            <a:endParaRPr lang="en-US" dirty="0"/>
          </a:p>
        </p:txBody>
      </p:sp>
      <p:sp>
        <p:nvSpPr>
          <p:cNvPr id="3" name="Date Placeholder 2"/>
          <p:cNvSpPr>
            <a:spLocks noGrp="1"/>
          </p:cNvSpPr>
          <p:nvPr>
            <p:ph type="dt" sz="quarter" idx="1"/>
          </p:nvPr>
        </p:nvSpPr>
        <p:spPr>
          <a:xfrm>
            <a:off x="5265813" y="0"/>
            <a:ext cx="4028440" cy="350520"/>
          </a:xfrm>
          <a:prstGeom prst="rect">
            <a:avLst/>
          </a:prstGeom>
        </p:spPr>
        <p:txBody>
          <a:bodyPr vert="horz" lIns="93173" tIns="46585" rIns="93173" bIns="46585" rtlCol="0"/>
          <a:lstStyle>
            <a:lvl1pPr algn="r">
              <a:defRPr sz="1200"/>
            </a:lvl1pPr>
          </a:lstStyle>
          <a:p>
            <a:fld id="{3B304674-EBC7-4706-8993-95CDF5B94E86}" type="datetimeFigureOut">
              <a:rPr lang="en-US" smtClean="0"/>
              <a:t>10/4/2019</a:t>
            </a:fld>
            <a:endParaRPr lang="en-US" dirty="0"/>
          </a:p>
        </p:txBody>
      </p:sp>
      <p:sp>
        <p:nvSpPr>
          <p:cNvPr id="4" name="Footer Placeholder 3"/>
          <p:cNvSpPr>
            <a:spLocks noGrp="1"/>
          </p:cNvSpPr>
          <p:nvPr>
            <p:ph type="ftr" sz="quarter" idx="2"/>
          </p:nvPr>
        </p:nvSpPr>
        <p:spPr>
          <a:xfrm>
            <a:off x="0" y="6658664"/>
            <a:ext cx="4028440" cy="350520"/>
          </a:xfrm>
          <a:prstGeom prst="rect">
            <a:avLst/>
          </a:prstGeom>
        </p:spPr>
        <p:txBody>
          <a:bodyPr vert="horz" lIns="93173" tIns="46585" rIns="93173" bIns="465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13" y="6658664"/>
            <a:ext cx="4028440" cy="350520"/>
          </a:xfrm>
          <a:prstGeom prst="rect">
            <a:avLst/>
          </a:prstGeom>
        </p:spPr>
        <p:txBody>
          <a:bodyPr vert="horz" lIns="93173" tIns="46585" rIns="93173" bIns="46585" rtlCol="0" anchor="b"/>
          <a:lstStyle>
            <a:lvl1pPr algn="r">
              <a:defRPr sz="1200"/>
            </a:lvl1pPr>
          </a:lstStyle>
          <a:p>
            <a:fld id="{F4CCAB63-E545-4AFB-9AEF-B13CBC23A899}" type="slidenum">
              <a:rPr lang="en-US" smtClean="0"/>
              <a:t>‹#›</a:t>
            </a:fld>
            <a:endParaRPr lang="en-US" dirty="0"/>
          </a:p>
        </p:txBody>
      </p:sp>
    </p:spTree>
    <p:extLst>
      <p:ext uri="{BB962C8B-B14F-4D97-AF65-F5344CB8AC3E}">
        <p14:creationId xmlns:p14="http://schemas.microsoft.com/office/powerpoint/2010/main" val="2941132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3" tIns="46585" rIns="93173" bIns="46585" rtlCol="0"/>
          <a:lstStyle>
            <a:lvl1pPr algn="l">
              <a:defRPr sz="1200"/>
            </a:lvl1pPr>
          </a:lstStyle>
          <a:p>
            <a:endParaRPr lang="en-US" dirty="0"/>
          </a:p>
        </p:txBody>
      </p:sp>
      <p:sp>
        <p:nvSpPr>
          <p:cNvPr id="3" name="Date Placeholder 2"/>
          <p:cNvSpPr>
            <a:spLocks noGrp="1"/>
          </p:cNvSpPr>
          <p:nvPr>
            <p:ph type="dt" idx="1"/>
          </p:nvPr>
        </p:nvSpPr>
        <p:spPr>
          <a:xfrm>
            <a:off x="5265813" y="0"/>
            <a:ext cx="4028440" cy="350520"/>
          </a:xfrm>
          <a:prstGeom prst="rect">
            <a:avLst/>
          </a:prstGeom>
        </p:spPr>
        <p:txBody>
          <a:bodyPr vert="horz" lIns="93173" tIns="46585" rIns="93173" bIns="46585" rtlCol="0"/>
          <a:lstStyle>
            <a:lvl1pPr algn="r">
              <a:defRPr sz="1200"/>
            </a:lvl1pPr>
          </a:lstStyle>
          <a:p>
            <a:fld id="{648F98C4-0448-4730-B848-10A9AE9A72A0}" type="datetimeFigureOut">
              <a:rPr lang="en-US" smtClean="0"/>
              <a:t>10/4/2019</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3" tIns="46585" rIns="93173" bIns="46585"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3" tIns="46585" rIns="93173"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3" tIns="46585" rIns="93173" bIns="465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13" y="6658664"/>
            <a:ext cx="4028440" cy="350520"/>
          </a:xfrm>
          <a:prstGeom prst="rect">
            <a:avLst/>
          </a:prstGeom>
        </p:spPr>
        <p:txBody>
          <a:bodyPr vert="horz" lIns="93173" tIns="46585" rIns="93173" bIns="46585" rtlCol="0" anchor="b"/>
          <a:lstStyle>
            <a:lvl1pPr algn="r">
              <a:defRPr sz="1200"/>
            </a:lvl1pPr>
          </a:lstStyle>
          <a:p>
            <a:fld id="{8F7A78A6-D02E-4FEB-B4A3-BA235DB8F7B5}" type="slidenum">
              <a:rPr lang="en-US" smtClean="0"/>
              <a:t>‹#›</a:t>
            </a:fld>
            <a:endParaRPr lang="en-US" dirty="0"/>
          </a:p>
        </p:txBody>
      </p:sp>
    </p:spTree>
    <p:extLst>
      <p:ext uri="{BB962C8B-B14F-4D97-AF65-F5344CB8AC3E}">
        <p14:creationId xmlns:p14="http://schemas.microsoft.com/office/powerpoint/2010/main" val="2270374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mnbvc</a:t>
            </a:r>
          </a:p>
        </p:txBody>
      </p:sp>
      <p:sp>
        <p:nvSpPr>
          <p:cNvPr id="4" name="Slide Number Placeholder 3"/>
          <p:cNvSpPr>
            <a:spLocks noGrp="1"/>
          </p:cNvSpPr>
          <p:nvPr>
            <p:ph type="sldNum" sz="quarter" idx="10"/>
          </p:nvPr>
        </p:nvSpPr>
        <p:spPr/>
        <p:txBody>
          <a:bodyPr/>
          <a:lstStyle/>
          <a:p>
            <a:fld id="{8F7A78A6-D02E-4FEB-B4A3-BA235DB8F7B5}" type="slidenum">
              <a:rPr lang="en-US" smtClean="0"/>
              <a:t>1</a:t>
            </a:fld>
            <a:endParaRPr lang="en-US" dirty="0"/>
          </a:p>
        </p:txBody>
      </p:sp>
    </p:spTree>
    <p:extLst>
      <p:ext uri="{BB962C8B-B14F-4D97-AF65-F5344CB8AC3E}">
        <p14:creationId xmlns:p14="http://schemas.microsoft.com/office/powerpoint/2010/main" val="293496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7A78A6-D02E-4FEB-B4A3-BA235DB8F7B5}" type="slidenum">
              <a:rPr lang="en-US" smtClean="0"/>
              <a:t>2</a:t>
            </a:fld>
            <a:endParaRPr lang="en-US" dirty="0"/>
          </a:p>
        </p:txBody>
      </p:sp>
    </p:spTree>
    <p:extLst>
      <p:ext uri="{BB962C8B-B14F-4D97-AF65-F5344CB8AC3E}">
        <p14:creationId xmlns:p14="http://schemas.microsoft.com/office/powerpoint/2010/main" val="1039720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7A78A6-D02E-4FEB-B4A3-BA235DB8F7B5}" type="slidenum">
              <a:rPr lang="en-US" smtClean="0"/>
              <a:t>20</a:t>
            </a:fld>
            <a:endParaRPr lang="en-US" dirty="0"/>
          </a:p>
        </p:txBody>
      </p:sp>
    </p:spTree>
    <p:extLst>
      <p:ext uri="{BB962C8B-B14F-4D97-AF65-F5344CB8AC3E}">
        <p14:creationId xmlns:p14="http://schemas.microsoft.com/office/powerpoint/2010/main" val="2153879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7A78A6-D02E-4FEB-B4A3-BA235DB8F7B5}" type="slidenum">
              <a:rPr lang="en-US" smtClean="0"/>
              <a:t>51</a:t>
            </a:fld>
            <a:endParaRPr lang="en-US" dirty="0"/>
          </a:p>
        </p:txBody>
      </p:sp>
    </p:spTree>
    <p:extLst>
      <p:ext uri="{BB962C8B-B14F-4D97-AF65-F5344CB8AC3E}">
        <p14:creationId xmlns:p14="http://schemas.microsoft.com/office/powerpoint/2010/main" val="295319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7A78A6-D02E-4FEB-B4A3-BA235DB8F7B5}" type="slidenum">
              <a:rPr lang="en-US" smtClean="0"/>
              <a:t>53</a:t>
            </a:fld>
            <a:endParaRPr lang="en-US" dirty="0"/>
          </a:p>
        </p:txBody>
      </p:sp>
    </p:spTree>
    <p:extLst>
      <p:ext uri="{BB962C8B-B14F-4D97-AF65-F5344CB8AC3E}">
        <p14:creationId xmlns:p14="http://schemas.microsoft.com/office/powerpoint/2010/main" val="45631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7A78A6-D02E-4FEB-B4A3-BA235DB8F7B5}" type="slidenum">
              <a:rPr lang="en-US" smtClean="0"/>
              <a:t>54</a:t>
            </a:fld>
            <a:endParaRPr lang="en-US" dirty="0"/>
          </a:p>
        </p:txBody>
      </p:sp>
    </p:spTree>
    <p:extLst>
      <p:ext uri="{BB962C8B-B14F-4D97-AF65-F5344CB8AC3E}">
        <p14:creationId xmlns:p14="http://schemas.microsoft.com/office/powerpoint/2010/main" val="3386410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0F346EEF-B922-45D1-A65C-AE3A4314D118}" type="datetimeFigureOut">
              <a:rPr lang="en-US" smtClean="0"/>
              <a:t>10/4/2019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5C32048F-AEC5-4BBC-8BDD-CF0A8AFAD8F9}" type="slidenum">
              <a:rPr lang="en-US" smtClean="0"/>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F346EEF-B922-45D1-A65C-AE3A4314D118}"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32048F-AEC5-4BBC-8BDD-CF0A8AFAD8F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F346EEF-B922-45D1-A65C-AE3A4314D118}"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32048F-AEC5-4BBC-8BDD-CF0A8AFAD8F9}"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0F346EEF-B922-45D1-A65C-AE3A4314D118}" type="datetimeFigureOut">
              <a:rPr lang="en-US" smtClean="0"/>
              <a:t>10/4/2019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32048F-AEC5-4BBC-8BDD-CF0A8AFAD8F9}" type="slidenum">
              <a:rPr lang="en-US" smtClean="0"/>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F346EEF-B922-45D1-A65C-AE3A4314D118}" type="datetimeFigureOut">
              <a:rPr lang="en-US" smtClean="0"/>
              <a:t>10/4/2019</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5C32048F-AEC5-4BBC-8BDD-CF0A8AFAD8F9}"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F346EEF-B922-45D1-A65C-AE3A4314D118}"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32048F-AEC5-4BBC-8BDD-CF0A8AFAD8F9}" type="slidenum">
              <a:rPr lang="en-US" smtClean="0"/>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0F346EEF-B922-45D1-A65C-AE3A4314D118}" type="datetimeFigureOut">
              <a:rPr lang="en-US" smtClean="0"/>
              <a:t>10/4/2019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32048F-AEC5-4BBC-8BDD-CF0A8AFAD8F9}" type="slidenum">
              <a:rPr lang="en-US" smtClean="0"/>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F346EEF-B922-45D1-A65C-AE3A4314D118}" type="datetimeFigureOut">
              <a:rPr lang="en-US" smtClean="0"/>
              <a:t>10/4/2019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32048F-AEC5-4BBC-8BDD-CF0A8AFAD8F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346EEF-B922-45D1-A65C-AE3A4314D118}" type="datetimeFigureOut">
              <a:rPr lang="en-US" smtClean="0"/>
              <a:t>10/4/2019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32048F-AEC5-4BBC-8BDD-CF0A8AFAD8F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F346EEF-B922-45D1-A65C-AE3A4314D118}"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32048F-AEC5-4BBC-8BDD-CF0A8AFAD8F9}" type="slidenum">
              <a:rPr lang="en-US" smtClean="0"/>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0F346EEF-B922-45D1-A65C-AE3A4314D118}" type="datetimeFigureOut">
              <a:rPr lang="en-US" smtClean="0"/>
              <a:t>10/4/2019</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5C32048F-AEC5-4BBC-8BDD-CF0A8AFAD8F9}" type="slidenum">
              <a:rPr lang="en-US" smtClean="0"/>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0F346EEF-B922-45D1-A65C-AE3A4314D118}" type="datetimeFigureOut">
              <a:rPr lang="en-US" smtClean="0"/>
              <a:t>10/4/2019</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C32048F-AEC5-4BBC-8BDD-CF0A8AFAD8F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3.tmp"/><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4.tmp"/><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3.tmp"/></Relationships>
</file>

<file path=ppt/slides/_rels/slide52.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owl.purdue.edu/owl/research_and_citation/apa_style/apa_style_introduction.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57400" y="3581400"/>
            <a:ext cx="6096000" cy="1981200"/>
          </a:xfrm>
        </p:spPr>
        <p:txBody>
          <a:bodyPr>
            <a:normAutofit/>
          </a:bodyPr>
          <a:lstStyle/>
          <a:p>
            <a:pPr algn="r">
              <a:spcBef>
                <a:spcPts val="0"/>
              </a:spcBef>
            </a:pPr>
            <a:endParaRPr lang="en-US" dirty="0">
              <a:solidFill>
                <a:schemeClr val="tx1"/>
              </a:solidFill>
            </a:endParaRPr>
          </a:p>
          <a:p>
            <a:pPr algn="r">
              <a:spcBef>
                <a:spcPts val="0"/>
              </a:spcBef>
            </a:pPr>
            <a:endParaRPr lang="en-US" dirty="0">
              <a:solidFill>
                <a:schemeClr val="tx1"/>
              </a:solidFill>
            </a:endParaRPr>
          </a:p>
          <a:p>
            <a:pPr algn="r">
              <a:spcBef>
                <a:spcPts val="0"/>
              </a:spcBef>
            </a:pPr>
            <a:r>
              <a:rPr lang="en-US" sz="2400" dirty="0">
                <a:solidFill>
                  <a:schemeClr val="tx1"/>
                </a:solidFill>
                <a:latin typeface="Times New Roman" panose="02020603050405020304" pitchFamily="18" charset="0"/>
                <a:cs typeface="Times New Roman" panose="02020603050405020304" pitchFamily="18" charset="0"/>
              </a:rPr>
              <a:t>Mary Ellen Ash</a:t>
            </a:r>
          </a:p>
          <a:p>
            <a:pPr algn="r">
              <a:spcBef>
                <a:spcPts val="0"/>
              </a:spcBef>
            </a:pPr>
            <a:r>
              <a:rPr lang="en-US" sz="2400" dirty="0">
                <a:solidFill>
                  <a:schemeClr val="tx1"/>
                </a:solidFill>
                <a:latin typeface="Times New Roman" panose="02020603050405020304" pitchFamily="18" charset="0"/>
                <a:cs typeface="Times New Roman" panose="02020603050405020304" pitchFamily="18" charset="0"/>
              </a:rPr>
              <a:t>Reference Librarian</a:t>
            </a:r>
          </a:p>
          <a:p>
            <a:pPr algn="r">
              <a:spcBef>
                <a:spcPts val="0"/>
              </a:spcBef>
            </a:pPr>
            <a:r>
              <a:rPr lang="en-US" sz="2400" dirty="0" smtClean="0">
                <a:solidFill>
                  <a:schemeClr val="tx1"/>
                </a:solidFill>
                <a:latin typeface="Times New Roman" panose="02020603050405020304" pitchFamily="18" charset="0"/>
                <a:cs typeface="Times New Roman" panose="02020603050405020304" pitchFamily="18" charset="0"/>
              </a:rPr>
              <a:t>October 4, 2019</a:t>
            </a:r>
            <a:endParaRPr lang="en-US" sz="2400" dirty="0">
              <a:solidFill>
                <a:schemeClr val="tx1"/>
              </a:solidFill>
              <a:latin typeface="Times New Roman" panose="02020603050405020304" pitchFamily="18" charset="0"/>
              <a:cs typeface="Times New Roman" panose="02020603050405020304" pitchFamily="18" charset="0"/>
            </a:endParaRPr>
          </a:p>
          <a:p>
            <a:pPr algn="r">
              <a:spcBef>
                <a:spcPts val="0"/>
              </a:spcBef>
            </a:pPr>
            <a:endParaRPr lang="en-US" dirty="0">
              <a:solidFill>
                <a:schemeClr val="tx1"/>
              </a:solidFill>
            </a:endParaRPr>
          </a:p>
          <a:p>
            <a:pPr algn="r">
              <a:spcBef>
                <a:spcPts val="0"/>
              </a:spcBef>
            </a:pPr>
            <a:endParaRPr lang="en-US" dirty="0">
              <a:solidFill>
                <a:schemeClr val="tx1"/>
              </a:solidFill>
            </a:endParaRPr>
          </a:p>
        </p:txBody>
      </p:sp>
      <p:sp>
        <p:nvSpPr>
          <p:cNvPr id="2" name="Title 1"/>
          <p:cNvSpPr>
            <a:spLocks noGrp="1"/>
          </p:cNvSpPr>
          <p:nvPr>
            <p:ph type="ctrTitle"/>
          </p:nvPr>
        </p:nvSpPr>
        <p:spPr>
          <a:xfrm>
            <a:off x="990600" y="1295400"/>
            <a:ext cx="7772400" cy="2457450"/>
          </a:xfrm>
        </p:spPr>
        <p:txBody>
          <a:bodyPr>
            <a:normAutofit/>
          </a:bodyPr>
          <a:lstStyle/>
          <a:p>
            <a:r>
              <a:rPr lang="en-US" sz="3400" dirty="0">
                <a:latin typeface="Times New Roman" panose="02020603050405020304" pitchFamily="18" charset="0"/>
                <a:cs typeface="Times New Roman" panose="02020603050405020304" pitchFamily="18" charset="0"/>
              </a:rPr>
              <a:t>Marketing 301</a:t>
            </a: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New/Emerging Innovations Project </a:t>
            </a:r>
            <a:r>
              <a:rPr lang="en-US" sz="2800" dirty="0">
                <a:latin typeface="Times New Roman" panose="02020603050405020304" pitchFamily="18" charset="0"/>
                <a:cs typeface="Times New Roman" panose="02020603050405020304" pitchFamily="18" charset="0"/>
              </a:rPr>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Library Research Class </a:t>
            </a:r>
            <a:br>
              <a:rPr lang="en-US"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342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2328636"/>
            <a:ext cx="7772400" cy="2810327"/>
          </a:xfrm>
        </p:spPr>
      </p:pic>
      <p:sp>
        <p:nvSpPr>
          <p:cNvPr id="5" name="Arc 4"/>
          <p:cNvSpPr/>
          <p:nvPr/>
        </p:nvSpPr>
        <p:spPr>
          <a:xfrm>
            <a:off x="1828800" y="3962400"/>
            <a:ext cx="1981200" cy="304800"/>
          </a:xfrm>
          <a:prstGeom prst="arc">
            <a:avLst>
              <a:gd name="adj1" fmla="val 28652"/>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50250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719072"/>
            <a:ext cx="7772400" cy="4029456"/>
          </a:xfrm>
        </p:spPr>
      </p:pic>
      <p:sp>
        <p:nvSpPr>
          <p:cNvPr id="3" name="Arc 2"/>
          <p:cNvSpPr/>
          <p:nvPr/>
        </p:nvSpPr>
        <p:spPr>
          <a:xfrm>
            <a:off x="6248400" y="2286000"/>
            <a:ext cx="1676400" cy="685800"/>
          </a:xfrm>
          <a:prstGeom prst="arc">
            <a:avLst>
              <a:gd name="adj1" fmla="val 228836"/>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97673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858962"/>
          </a:xfrm>
        </p:spPr>
        <p:txBody>
          <a:bodyPr>
            <a:noAutofit/>
          </a:bodyPr>
          <a:lstStyle/>
          <a:p>
            <a:r>
              <a:rPr lang="en-US" sz="1800" dirty="0" smtClean="0">
                <a:solidFill>
                  <a:schemeClr val="tx1"/>
                </a:solidFill>
                <a:latin typeface="Times New Roman" panose="02020603050405020304" pitchFamily="18" charset="0"/>
                <a:cs typeface="Times New Roman" panose="02020603050405020304" pitchFamily="18" charset="0"/>
              </a:rPr>
              <a:t>Use Morningstar to locate:</a:t>
            </a:r>
            <a:br>
              <a:rPr lang="en-US" sz="1800" dirty="0" smtClean="0">
                <a:solidFill>
                  <a:schemeClr val="tx1"/>
                </a:solidFill>
                <a:latin typeface="Times New Roman" panose="02020603050405020304" pitchFamily="18" charset="0"/>
                <a:cs typeface="Times New Roman" panose="02020603050405020304" pitchFamily="18" charset="0"/>
              </a:rPr>
            </a:br>
            <a:r>
              <a:rPr lang="en-US" sz="1800" dirty="0" smtClean="0">
                <a:solidFill>
                  <a:schemeClr val="tx1"/>
                </a:solidFill>
                <a:latin typeface="Times New Roman" panose="02020603050405020304" pitchFamily="18" charset="0"/>
                <a:cs typeface="Times New Roman" panose="02020603050405020304" pitchFamily="18" charset="0"/>
              </a:rPr>
              <a:t>-Revenues	                 -Market Share</a:t>
            </a:r>
            <a:br>
              <a:rPr lang="en-US" sz="1800" dirty="0" smtClean="0">
                <a:solidFill>
                  <a:schemeClr val="tx1"/>
                </a:solidFill>
                <a:latin typeface="Times New Roman" panose="02020603050405020304" pitchFamily="18" charset="0"/>
                <a:cs typeface="Times New Roman" panose="02020603050405020304" pitchFamily="18" charset="0"/>
              </a:rPr>
            </a:br>
            <a:r>
              <a:rPr lang="en-US" sz="1800" dirty="0" smtClean="0">
                <a:solidFill>
                  <a:schemeClr val="tx1"/>
                </a:solidFill>
                <a:latin typeface="Times New Roman" panose="02020603050405020304" pitchFamily="18" charset="0"/>
                <a:cs typeface="Times New Roman" panose="02020603050405020304" pitchFamily="18" charset="0"/>
              </a:rPr>
              <a:t>-Recent Market Performance   -Current Company News </a:t>
            </a:r>
            <a:br>
              <a:rPr lang="en-US" sz="1800" dirty="0" smtClean="0">
                <a:solidFill>
                  <a:schemeClr val="tx1"/>
                </a:solidFill>
                <a:latin typeface="Times New Roman" panose="02020603050405020304" pitchFamily="18" charset="0"/>
                <a:cs typeface="Times New Roman" panose="02020603050405020304" pitchFamily="18" charset="0"/>
              </a:rPr>
            </a:br>
            <a:r>
              <a:rPr lang="en-US" sz="1800" dirty="0" smtClean="0">
                <a:solidFill>
                  <a:schemeClr val="tx1"/>
                </a:solidFill>
                <a:latin typeface="Times New Roman" panose="02020603050405020304" pitchFamily="18" charset="0"/>
                <a:cs typeface="Times New Roman" panose="02020603050405020304" pitchFamily="18" charset="0"/>
              </a:rPr>
              <a:t>-Professional Stock Analysis   -Financials</a:t>
            </a:r>
            <a:br>
              <a:rPr lang="en-US" sz="1800" dirty="0" smtClean="0">
                <a:solidFill>
                  <a:schemeClr val="tx1"/>
                </a:solidFill>
                <a:latin typeface="Times New Roman" panose="02020603050405020304" pitchFamily="18" charset="0"/>
                <a:cs typeface="Times New Roman" panose="02020603050405020304" pitchFamily="18" charset="0"/>
              </a:rPr>
            </a:br>
            <a:r>
              <a:rPr lang="en-US" sz="1800" dirty="0" smtClean="0">
                <a:solidFill>
                  <a:schemeClr val="tx1"/>
                </a:solidFill>
                <a:latin typeface="Times New Roman" panose="02020603050405020304" pitchFamily="18" charset="0"/>
                <a:cs typeface="Times New Roman" panose="02020603050405020304" pitchFamily="18" charset="0"/>
              </a:rPr>
              <a:t>-Industry Peers </a:t>
            </a:r>
            <a:br>
              <a:rPr lang="en-US" sz="1800" dirty="0" smtClean="0">
                <a:solidFill>
                  <a:schemeClr val="tx1"/>
                </a:solidFill>
                <a:latin typeface="Times New Roman" panose="02020603050405020304" pitchFamily="18" charset="0"/>
                <a:cs typeface="Times New Roman" panose="02020603050405020304" pitchFamily="18" charset="0"/>
              </a:rPr>
            </a:br>
            <a:r>
              <a:rPr lang="en-US" sz="1800" dirty="0" smtClean="0">
                <a:solidFill>
                  <a:schemeClr val="tx1"/>
                </a:solidFill>
                <a:latin typeface="Times New Roman" panose="02020603050405020304" pitchFamily="18" charset="0"/>
                <a:cs typeface="Times New Roman" panose="02020603050405020304" pitchFamily="18" charset="0"/>
              </a:rPr>
              <a:t>-Performance</a:t>
            </a:r>
            <a:endParaRPr lang="en-US" sz="1800"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066800" y="2438400"/>
            <a:ext cx="7286501" cy="4038600"/>
          </a:xfrm>
        </p:spPr>
      </p:pic>
      <p:sp>
        <p:nvSpPr>
          <p:cNvPr id="5" name="Arc 4"/>
          <p:cNvSpPr/>
          <p:nvPr/>
        </p:nvSpPr>
        <p:spPr>
          <a:xfrm>
            <a:off x="914400" y="2133600"/>
            <a:ext cx="6248400" cy="2362200"/>
          </a:xfrm>
          <a:prstGeom prst="arc">
            <a:avLst>
              <a:gd name="adj1" fmla="val 88283"/>
              <a:gd name="adj2" fmla="val 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11607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2328636"/>
            <a:ext cx="7772400" cy="2810327"/>
          </a:xfrm>
        </p:spPr>
      </p:pic>
      <p:sp>
        <p:nvSpPr>
          <p:cNvPr id="5" name="Arc 4"/>
          <p:cNvSpPr/>
          <p:nvPr/>
        </p:nvSpPr>
        <p:spPr>
          <a:xfrm>
            <a:off x="1752600" y="3429000"/>
            <a:ext cx="1600200" cy="533400"/>
          </a:xfrm>
          <a:prstGeom prst="arc">
            <a:avLst>
              <a:gd name="adj1" fmla="val 30087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708085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740689"/>
            <a:ext cx="7772400" cy="3986221"/>
          </a:xfrm>
        </p:spPr>
      </p:pic>
    </p:spTree>
    <p:extLst>
      <p:ext uri="{BB962C8B-B14F-4D97-AF65-F5344CB8AC3E}">
        <p14:creationId xmlns:p14="http://schemas.microsoft.com/office/powerpoint/2010/main" val="3939311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066886" y="1447800"/>
            <a:ext cx="7467428" cy="4572000"/>
          </a:xfrm>
        </p:spPr>
      </p:pic>
      <p:sp>
        <p:nvSpPr>
          <p:cNvPr id="3" name="Arc 2"/>
          <p:cNvSpPr/>
          <p:nvPr/>
        </p:nvSpPr>
        <p:spPr>
          <a:xfrm>
            <a:off x="2286000" y="3200400"/>
            <a:ext cx="6096000" cy="1752600"/>
          </a:xfrm>
          <a:prstGeom prst="arc">
            <a:avLst>
              <a:gd name="adj1" fmla="val 139586"/>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612177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400" dirty="0" smtClean="0">
                <a:solidFill>
                  <a:schemeClr val="tx1"/>
                </a:solidFill>
                <a:latin typeface="Times New Roman" panose="02020603050405020304" pitchFamily="18" charset="0"/>
                <a:cs typeface="Times New Roman" panose="02020603050405020304" pitchFamily="18" charset="0"/>
              </a:rPr>
              <a:t>Use IBISWorld to locate:</a:t>
            </a:r>
            <a:br>
              <a:rPr lang="en-US" sz="1400" dirty="0" smtClean="0">
                <a:solidFill>
                  <a:schemeClr val="tx1"/>
                </a:solidFill>
                <a:latin typeface="Times New Roman" panose="02020603050405020304" pitchFamily="18" charset="0"/>
                <a:cs typeface="Times New Roman" panose="02020603050405020304" pitchFamily="18" charset="0"/>
              </a:rPr>
            </a:br>
            <a:r>
              <a:rPr lang="en-US" sz="1400" dirty="0" smtClean="0">
                <a:solidFill>
                  <a:schemeClr val="tx1"/>
                </a:solidFill>
                <a:latin typeface="Times New Roman" panose="02020603050405020304" pitchFamily="18" charset="0"/>
                <a:cs typeface="Times New Roman" panose="02020603050405020304" pitchFamily="18" charset="0"/>
              </a:rPr>
              <a:t>-Industry at a Glance                -Major Companies</a:t>
            </a:r>
            <a:br>
              <a:rPr lang="en-US" sz="1400" dirty="0" smtClean="0">
                <a:solidFill>
                  <a:schemeClr val="tx1"/>
                </a:solidFill>
                <a:latin typeface="Times New Roman" panose="02020603050405020304" pitchFamily="18" charset="0"/>
                <a:cs typeface="Times New Roman" panose="02020603050405020304" pitchFamily="18" charset="0"/>
              </a:rPr>
            </a:br>
            <a:r>
              <a:rPr lang="en-US" sz="1400" dirty="0" smtClean="0">
                <a:solidFill>
                  <a:schemeClr val="tx1"/>
                </a:solidFill>
                <a:latin typeface="Times New Roman" panose="02020603050405020304" pitchFamily="18" charset="0"/>
                <a:cs typeface="Times New Roman" panose="02020603050405020304" pitchFamily="18" charset="0"/>
              </a:rPr>
              <a:t>-Performance                            -Key Statistics </a:t>
            </a:r>
            <a:br>
              <a:rPr lang="en-US" sz="1400" dirty="0" smtClean="0">
                <a:solidFill>
                  <a:schemeClr val="tx1"/>
                </a:solidFill>
                <a:latin typeface="Times New Roman" panose="02020603050405020304" pitchFamily="18" charset="0"/>
                <a:cs typeface="Times New Roman" panose="02020603050405020304" pitchFamily="18" charset="0"/>
              </a:rPr>
            </a:br>
            <a:r>
              <a:rPr lang="en-US" sz="1400" dirty="0" smtClean="0">
                <a:solidFill>
                  <a:schemeClr val="tx1"/>
                </a:solidFill>
                <a:latin typeface="Times New Roman" panose="02020603050405020304" pitchFamily="18" charset="0"/>
                <a:cs typeface="Times New Roman" panose="02020603050405020304" pitchFamily="18" charset="0"/>
              </a:rPr>
              <a:t>-Industry Outlook</a:t>
            </a:r>
            <a:br>
              <a:rPr lang="en-US" sz="1400" dirty="0" smtClean="0">
                <a:solidFill>
                  <a:schemeClr val="tx1"/>
                </a:solidFill>
                <a:latin typeface="Times New Roman" panose="02020603050405020304" pitchFamily="18" charset="0"/>
                <a:cs typeface="Times New Roman" panose="02020603050405020304" pitchFamily="18" charset="0"/>
              </a:rPr>
            </a:br>
            <a:r>
              <a:rPr lang="en-US" sz="1400" dirty="0" smtClean="0">
                <a:solidFill>
                  <a:schemeClr val="tx1"/>
                </a:solidFill>
                <a:latin typeface="Times New Roman" panose="02020603050405020304" pitchFamily="18" charset="0"/>
                <a:cs typeface="Times New Roman" panose="02020603050405020304" pitchFamily="18" charset="0"/>
              </a:rPr>
              <a:t>-Competitive Landscape </a:t>
            </a:r>
            <a:endParaRPr lang="en-US" sz="1400"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148575" y="1447800"/>
            <a:ext cx="7304049" cy="4572000"/>
          </a:xfrm>
        </p:spPr>
      </p:pic>
      <p:sp>
        <p:nvSpPr>
          <p:cNvPr id="5" name="Arc 4"/>
          <p:cNvSpPr/>
          <p:nvPr/>
        </p:nvSpPr>
        <p:spPr>
          <a:xfrm>
            <a:off x="685800" y="2895600"/>
            <a:ext cx="8001000" cy="762000"/>
          </a:xfrm>
          <a:prstGeom prst="arc">
            <a:avLst>
              <a:gd name="adj1" fmla="val 6174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p:cNvSpPr/>
          <p:nvPr/>
        </p:nvSpPr>
        <p:spPr>
          <a:xfrm>
            <a:off x="685799" y="4495800"/>
            <a:ext cx="8001001" cy="914400"/>
          </a:xfrm>
          <a:prstGeom prst="arc">
            <a:avLst>
              <a:gd name="adj1" fmla="val 90184"/>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58921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371424" y="2571690"/>
            <a:ext cx="6858352" cy="2324219"/>
          </a:xfrm>
        </p:spPr>
      </p:pic>
      <p:sp>
        <p:nvSpPr>
          <p:cNvPr id="3" name="Arc 2"/>
          <p:cNvSpPr/>
          <p:nvPr/>
        </p:nvSpPr>
        <p:spPr>
          <a:xfrm>
            <a:off x="1600200" y="2971800"/>
            <a:ext cx="4876800" cy="1219200"/>
          </a:xfrm>
          <a:prstGeom prst="arc">
            <a:avLst>
              <a:gd name="adj1" fmla="val 455676"/>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06400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588931"/>
            <a:ext cx="7772400" cy="4289738"/>
          </a:xfrm>
        </p:spPr>
      </p:pic>
    </p:spTree>
    <p:extLst>
      <p:ext uri="{BB962C8B-B14F-4D97-AF65-F5344CB8AC3E}">
        <p14:creationId xmlns:p14="http://schemas.microsoft.com/office/powerpoint/2010/main" val="1204433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964851"/>
            <a:ext cx="7772400" cy="3537898"/>
          </a:xfrm>
        </p:spPr>
      </p:pic>
      <p:sp>
        <p:nvSpPr>
          <p:cNvPr id="3" name="Arc 2"/>
          <p:cNvSpPr/>
          <p:nvPr/>
        </p:nvSpPr>
        <p:spPr>
          <a:xfrm>
            <a:off x="2362200" y="2514600"/>
            <a:ext cx="5486400" cy="1219200"/>
          </a:xfrm>
          <a:prstGeom prst="arc">
            <a:avLst>
              <a:gd name="adj1" fmla="val 57512"/>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006781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944562"/>
          </a:xfrm>
        </p:spPr>
        <p:txBody>
          <a:bodyPr/>
          <a:lstStyle/>
          <a:p>
            <a:r>
              <a:rPr lang="en-US" dirty="0">
                <a:solidFill>
                  <a:schemeClr val="tx1"/>
                </a:solidFill>
                <a:latin typeface="Times New Roman" panose="02020603050405020304" pitchFamily="18" charset="0"/>
                <a:cs typeface="Times New Roman" panose="02020603050405020304" pitchFamily="18" charset="0"/>
              </a:rPr>
              <a:t>Your </a:t>
            </a:r>
            <a:r>
              <a:rPr lang="en-US" dirty="0" smtClean="0">
                <a:solidFill>
                  <a:schemeClr val="tx1"/>
                </a:solidFill>
                <a:latin typeface="Times New Roman" panose="02020603050405020304" pitchFamily="18" charset="0"/>
                <a:cs typeface="Times New Roman" panose="02020603050405020304" pitchFamily="18" charset="0"/>
              </a:rPr>
              <a:t>Assignment  </a:t>
            </a:r>
            <a:endParaRPr lang="en-US" dirty="0"/>
          </a:p>
        </p:txBody>
      </p:sp>
      <p:sp>
        <p:nvSpPr>
          <p:cNvPr id="3" name="Content Placeholder 2"/>
          <p:cNvSpPr>
            <a:spLocks noGrp="1"/>
          </p:cNvSpPr>
          <p:nvPr>
            <p:ph sz="quarter" idx="1"/>
          </p:nvPr>
        </p:nvSpPr>
        <p:spPr>
          <a:xfrm>
            <a:off x="914400" y="1371600"/>
            <a:ext cx="7772400" cy="4648200"/>
          </a:xfrm>
        </p:spPr>
        <p:txBody>
          <a:bodyPr>
            <a:normAutofit fontScale="92500" lnSpcReduction="20000"/>
          </a:bodyPr>
          <a:lstStyle/>
          <a:p>
            <a:r>
              <a:rPr lang="en-US" dirty="0">
                <a:latin typeface="Times New Roman" panose="02020603050405020304" pitchFamily="18" charset="0"/>
                <a:cs typeface="Times New Roman" panose="02020603050405020304" pitchFamily="18" charset="0"/>
              </a:rPr>
              <a:t>Choose a publicly held company and </a:t>
            </a:r>
            <a:r>
              <a:rPr lang="en-US" dirty="0" smtClean="0">
                <a:latin typeface="Times New Roman" panose="02020603050405020304" pitchFamily="18" charset="0"/>
                <a:cs typeface="Times New Roman" panose="02020603050405020304" pitchFamily="18" charset="0"/>
              </a:rPr>
              <a:t>identify one of the company’s recent or emerging innovations;</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Become an expert on the company; </a:t>
            </a:r>
          </a:p>
          <a:p>
            <a:r>
              <a:rPr lang="en-US" dirty="0" smtClean="0">
                <a:latin typeface="Times New Roman" panose="02020603050405020304" pitchFamily="18" charset="0"/>
                <a:cs typeface="Times New Roman" panose="02020603050405020304" pitchFamily="18" charset="0"/>
              </a:rPr>
              <a:t>Become an expert on the product innovation, including how it differs from current practices; </a:t>
            </a:r>
          </a:p>
          <a:p>
            <a:r>
              <a:rPr lang="en-US" dirty="0" smtClean="0">
                <a:latin typeface="Times New Roman" panose="02020603050405020304" pitchFamily="18" charset="0"/>
                <a:cs typeface="Times New Roman" panose="02020603050405020304" pitchFamily="18" charset="0"/>
              </a:rPr>
              <a:t>Who is the target market the company is trying to reach with the innovation; </a:t>
            </a:r>
          </a:p>
          <a:p>
            <a:r>
              <a:rPr lang="en-US" dirty="0" smtClean="0">
                <a:latin typeface="Times New Roman" panose="02020603050405020304" pitchFamily="18" charset="0"/>
                <a:cs typeface="Times New Roman" panose="02020603050405020304" pitchFamily="18" charset="0"/>
              </a:rPr>
              <a:t>Locate at least three trends/factors from three different marketing external environmental forces; </a:t>
            </a:r>
          </a:p>
          <a:p>
            <a:r>
              <a:rPr lang="en-US" dirty="0" smtClean="0">
                <a:latin typeface="Times New Roman" panose="02020603050405020304" pitchFamily="18" charset="0"/>
                <a:cs typeface="Times New Roman" panose="02020603050405020304" pitchFamily="18" charset="0"/>
              </a:rPr>
              <a:t>Discuss how this innovation fits into the overall strategy and mission of the company; and </a:t>
            </a:r>
          </a:p>
          <a:p>
            <a:r>
              <a:rPr lang="en-US" dirty="0">
                <a:latin typeface="Times New Roman" panose="02020603050405020304" pitchFamily="18" charset="0"/>
                <a:cs typeface="Times New Roman" panose="02020603050405020304" pitchFamily="18" charset="0"/>
              </a:rPr>
              <a:t>Use at least </a:t>
            </a:r>
            <a:r>
              <a:rPr lang="en-US" dirty="0" smtClean="0">
                <a:latin typeface="Times New Roman" panose="02020603050405020304" pitchFamily="18" charset="0"/>
                <a:cs typeface="Times New Roman" panose="02020603050405020304" pitchFamily="18" charset="0"/>
              </a:rPr>
              <a:t>5 outside </a:t>
            </a:r>
            <a:r>
              <a:rPr lang="en-US" dirty="0">
                <a:latin typeface="Times New Roman" panose="02020603050405020304" pitchFamily="18" charset="0"/>
                <a:cs typeface="Times New Roman" panose="02020603050405020304" pitchFamily="18" charset="0"/>
              </a:rPr>
              <a:t>sources with at least 3 from library day</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302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914400" y="2001677"/>
            <a:ext cx="7772400" cy="4094323"/>
          </a:xfrm>
        </p:spPr>
      </p:pic>
      <p:sp>
        <p:nvSpPr>
          <p:cNvPr id="3" name="Arc 2"/>
          <p:cNvSpPr/>
          <p:nvPr/>
        </p:nvSpPr>
        <p:spPr>
          <a:xfrm>
            <a:off x="533400" y="2743200"/>
            <a:ext cx="8305800" cy="1524000"/>
          </a:xfrm>
          <a:prstGeom prst="arc">
            <a:avLst>
              <a:gd name="adj1" fmla="val 3580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564081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2010574"/>
            <a:ext cx="7772400" cy="3446451"/>
          </a:xfrm>
        </p:spPr>
      </p:pic>
      <p:sp>
        <p:nvSpPr>
          <p:cNvPr id="3" name="Arc 2"/>
          <p:cNvSpPr/>
          <p:nvPr/>
        </p:nvSpPr>
        <p:spPr>
          <a:xfrm>
            <a:off x="1524000" y="2514600"/>
            <a:ext cx="6553200" cy="1371600"/>
          </a:xfrm>
          <a:prstGeom prst="arc">
            <a:avLst>
              <a:gd name="adj1" fmla="val 5729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15179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66A5C-0652-4004-B605-D1C3E4F07709}"/>
              </a:ext>
            </a:extLst>
          </p:cNvPr>
          <p:cNvSpPr>
            <a:spLocks noGrp="1"/>
          </p:cNvSpPr>
          <p:nvPr>
            <p:ph type="title"/>
          </p:nvPr>
        </p:nvSpPr>
        <p:spPr>
          <a:xfrm>
            <a:off x="914400" y="274638"/>
            <a:ext cx="7772400" cy="944562"/>
          </a:xfrm>
        </p:spPr>
        <p:txBody>
          <a:bodyPr/>
          <a:lstStyle/>
          <a:p>
            <a:r>
              <a:rPr lang="en-US" dirty="0">
                <a:solidFill>
                  <a:schemeClr val="tx1"/>
                </a:solidFill>
                <a:latin typeface="Times New Roman" panose="02020603050405020304" pitchFamily="18" charset="0"/>
                <a:cs typeface="Times New Roman" panose="02020603050405020304" pitchFamily="18" charset="0"/>
              </a:rPr>
              <a:t>What is a trade association?</a:t>
            </a:r>
          </a:p>
        </p:txBody>
      </p:sp>
      <p:sp>
        <p:nvSpPr>
          <p:cNvPr id="3" name="Content Placeholder 2">
            <a:extLst>
              <a:ext uri="{FF2B5EF4-FFF2-40B4-BE49-F238E27FC236}">
                <a16:creationId xmlns:a16="http://schemas.microsoft.com/office/drawing/2014/main" id="{E3E8E189-6082-4AAA-9CBD-1AC9CD0FEFF6}"/>
              </a:ext>
            </a:extLst>
          </p:cNvPr>
          <p:cNvSpPr>
            <a:spLocks noGrp="1"/>
          </p:cNvSpPr>
          <p:nvPr>
            <p:ph sz="quarter" idx="1"/>
          </p:nvPr>
        </p:nvSpPr>
        <p:spPr/>
        <p:txBody>
          <a:bodyPr/>
          <a:lstStyle/>
          <a:p>
            <a:pPr marL="0" indent="0">
              <a:buNone/>
            </a:pPr>
            <a:r>
              <a:rPr lang="en-US" dirty="0">
                <a:latin typeface="Times New Roman" panose="02020603050405020304" pitchFamily="18" charset="0"/>
                <a:cs typeface="Times New Roman" panose="02020603050405020304" pitchFamily="18" charset="0"/>
              </a:rPr>
              <a:t>A trade association is a body representing organizations within the same trade. It aims to protect their collective interests, especially in negotiations with governments and labor unions.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r>
              <a:rPr lang="en-US" sz="1400" dirty="0">
                <a:latin typeface="Times New Roman" panose="02020603050405020304" pitchFamily="18" charset="0"/>
                <a:cs typeface="Times New Roman" panose="02020603050405020304" pitchFamily="18" charset="0"/>
              </a:rPr>
              <a:t>Source: https://www.collinsdictionary.com/us/dictionary/english/trade-association</a:t>
            </a:r>
          </a:p>
        </p:txBody>
      </p:sp>
    </p:spTree>
    <p:extLst>
      <p:ext uri="{BB962C8B-B14F-4D97-AF65-F5344CB8AC3E}">
        <p14:creationId xmlns:p14="http://schemas.microsoft.com/office/powerpoint/2010/main" val="39757487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153400" cy="1249362"/>
          </a:xfrm>
        </p:spPr>
        <p:txBody>
          <a:bodyPr>
            <a:normAutofit/>
          </a:bodyPr>
          <a:lstStyle/>
          <a:p>
            <a:r>
              <a:rPr lang="en-US" sz="3200" dirty="0">
                <a:solidFill>
                  <a:schemeClr val="tx1"/>
                </a:solidFill>
                <a:latin typeface="Times New Roman" panose="02020603050405020304" pitchFamily="18" charset="0"/>
                <a:cs typeface="Times New Roman" panose="02020603050405020304" pitchFamily="18" charset="0"/>
              </a:rPr>
              <a:t>Types of information found on </a:t>
            </a:r>
            <a:br>
              <a:rPr lang="en-US" sz="3200" dirty="0">
                <a:solidFill>
                  <a:schemeClr val="tx1"/>
                </a:solidFill>
                <a:latin typeface="Times New Roman" panose="02020603050405020304" pitchFamily="18" charset="0"/>
                <a:cs typeface="Times New Roman" panose="02020603050405020304" pitchFamily="18" charset="0"/>
              </a:rPr>
            </a:br>
            <a:r>
              <a:rPr lang="en-US" sz="3200" dirty="0">
                <a:solidFill>
                  <a:schemeClr val="tx1"/>
                </a:solidFill>
                <a:latin typeface="Times New Roman" panose="02020603050405020304" pitchFamily="18" charset="0"/>
                <a:cs typeface="Times New Roman" panose="02020603050405020304" pitchFamily="18" charset="0"/>
              </a:rPr>
              <a:t>trade association sites</a:t>
            </a:r>
          </a:p>
        </p:txBody>
      </p:sp>
      <p:sp>
        <p:nvSpPr>
          <p:cNvPr id="3" name="Content Placeholder 2"/>
          <p:cNvSpPr>
            <a:spLocks noGrp="1"/>
          </p:cNvSpPr>
          <p:nvPr>
            <p:ph sz="quarter" idx="1"/>
          </p:nvPr>
        </p:nvSpPr>
        <p:spPr>
          <a:xfrm>
            <a:off x="914400" y="1752600"/>
            <a:ext cx="7772400" cy="4267200"/>
          </a:xfrm>
        </p:spPr>
        <p:txBody>
          <a:bodyPr>
            <a:normAutofit/>
          </a:bodyPr>
          <a:lstStyle/>
          <a:p>
            <a:r>
              <a:rPr lang="en-US" sz="3200" dirty="0">
                <a:latin typeface="Times New Roman" panose="02020603050405020304" pitchFamily="18" charset="0"/>
                <a:cs typeface="Times New Roman" panose="02020603050405020304" pitchFamily="18" charset="0"/>
              </a:rPr>
              <a:t>Advocacy data</a:t>
            </a:r>
          </a:p>
          <a:p>
            <a:r>
              <a:rPr lang="en-US" sz="3200" dirty="0">
                <a:latin typeface="Times New Roman" panose="02020603050405020304" pitchFamily="18" charset="0"/>
                <a:cs typeface="Times New Roman" panose="02020603050405020304" pitchFamily="18" charset="0"/>
              </a:rPr>
              <a:t>Studies and reports</a:t>
            </a:r>
          </a:p>
          <a:p>
            <a:r>
              <a:rPr lang="en-US" sz="3200" dirty="0">
                <a:latin typeface="Times New Roman" panose="02020603050405020304" pitchFamily="18" charset="0"/>
                <a:cs typeface="Times New Roman" panose="02020603050405020304" pitchFamily="18" charset="0"/>
              </a:rPr>
              <a:t>Statistics</a:t>
            </a:r>
          </a:p>
          <a:p>
            <a:r>
              <a:rPr lang="en-US" sz="3200" dirty="0">
                <a:latin typeface="Times New Roman" panose="02020603050405020304" pitchFamily="18" charset="0"/>
                <a:cs typeface="Times New Roman" panose="02020603050405020304" pitchFamily="18" charset="0"/>
              </a:rPr>
              <a:t>Quotable spokespeople</a:t>
            </a:r>
          </a:p>
          <a:p>
            <a:r>
              <a:rPr lang="en-US" sz="3200" dirty="0">
                <a:latin typeface="Times New Roman" panose="02020603050405020304" pitchFamily="18" charset="0"/>
                <a:cs typeface="Times New Roman" panose="02020603050405020304" pitchFamily="18" charset="0"/>
              </a:rPr>
              <a:t>Referrals to interview subjects</a:t>
            </a:r>
          </a:p>
          <a:p>
            <a:r>
              <a:rPr lang="en-US" sz="3200" dirty="0">
                <a:latin typeface="Times New Roman" panose="02020603050405020304" pitchFamily="18" charset="0"/>
                <a:cs typeface="Times New Roman" panose="02020603050405020304" pitchFamily="18" charset="0"/>
              </a:rPr>
              <a:t>Leads to additional information</a:t>
            </a:r>
          </a:p>
        </p:txBody>
      </p:sp>
    </p:spTree>
    <p:extLst>
      <p:ext uri="{BB962C8B-B14F-4D97-AF65-F5344CB8AC3E}">
        <p14:creationId xmlns:p14="http://schemas.microsoft.com/office/powerpoint/2010/main" val="15415529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524000"/>
            <a:ext cx="7772400" cy="3985629"/>
          </a:xfrm>
        </p:spPr>
      </p:pic>
      <p:sp>
        <p:nvSpPr>
          <p:cNvPr id="6" name="Arc 5"/>
          <p:cNvSpPr/>
          <p:nvPr/>
        </p:nvSpPr>
        <p:spPr>
          <a:xfrm>
            <a:off x="1676400" y="1295400"/>
            <a:ext cx="4191000" cy="990600"/>
          </a:xfrm>
          <a:prstGeom prst="arc">
            <a:avLst>
              <a:gd name="adj1" fmla="val 26614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p:cNvSpPr/>
          <p:nvPr/>
        </p:nvSpPr>
        <p:spPr>
          <a:xfrm>
            <a:off x="1295400" y="4038599"/>
            <a:ext cx="5486400" cy="1577391"/>
          </a:xfrm>
          <a:prstGeom prst="arc">
            <a:avLst>
              <a:gd name="adj1" fmla="val 1126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504319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286000" y="1143000"/>
            <a:ext cx="4101052" cy="4876800"/>
          </a:xfrm>
        </p:spPr>
      </p:pic>
      <p:sp>
        <p:nvSpPr>
          <p:cNvPr id="5" name="Arc 4"/>
          <p:cNvSpPr/>
          <p:nvPr/>
        </p:nvSpPr>
        <p:spPr>
          <a:xfrm>
            <a:off x="1828800" y="5105400"/>
            <a:ext cx="2895600" cy="990600"/>
          </a:xfrm>
          <a:prstGeom prst="arc">
            <a:avLst>
              <a:gd name="adj1" fmla="val 206446"/>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677059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057400" y="914400"/>
            <a:ext cx="4864209" cy="4991211"/>
          </a:xfrm>
        </p:spPr>
      </p:pic>
      <p:sp>
        <p:nvSpPr>
          <p:cNvPr id="5" name="Arc 4"/>
          <p:cNvSpPr/>
          <p:nvPr/>
        </p:nvSpPr>
        <p:spPr>
          <a:xfrm>
            <a:off x="4724400" y="4724400"/>
            <a:ext cx="2362200" cy="1447800"/>
          </a:xfrm>
          <a:prstGeom prst="arc">
            <a:avLst>
              <a:gd name="adj1" fmla="val 16527"/>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919772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endParaRPr lang="en-US" dirty="0"/>
          </a:p>
        </p:txBody>
      </p:sp>
      <p:pic>
        <p:nvPicPr>
          <p:cNvPr id="5" name="Content Placeholder 4"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438400" y="381000"/>
            <a:ext cx="5105400" cy="6248400"/>
          </a:xfrm>
        </p:spPr>
      </p:pic>
      <p:sp>
        <p:nvSpPr>
          <p:cNvPr id="4" name="Content Placeholder 3"/>
          <p:cNvSpPr>
            <a:spLocks noGrp="1"/>
          </p:cNvSpPr>
          <p:nvPr>
            <p:ph sz="quarter" idx="2"/>
          </p:nvPr>
        </p:nvSpPr>
        <p:spPr>
          <a:xfrm>
            <a:off x="5867400" y="1447800"/>
            <a:ext cx="2815590" cy="4572000"/>
          </a:xfrm>
        </p:spPr>
        <p:txBody>
          <a:bodyPr/>
          <a:lstStyle/>
          <a:p>
            <a:pPr marL="0" indent="0">
              <a:buNone/>
            </a:pPr>
            <a:endParaRPr lang="en-US" dirty="0"/>
          </a:p>
        </p:txBody>
      </p:sp>
    </p:spTree>
    <p:extLst>
      <p:ext uri="{BB962C8B-B14F-4D97-AF65-F5344CB8AC3E}">
        <p14:creationId xmlns:p14="http://schemas.microsoft.com/office/powerpoint/2010/main" val="2116484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73162"/>
          </a:xfrm>
        </p:spPr>
        <p:txBody>
          <a:bodyPr/>
          <a:lstStyle/>
          <a:p>
            <a:r>
              <a:rPr lang="en-US" dirty="0">
                <a:solidFill>
                  <a:schemeClr val="tx1"/>
                </a:solidFill>
                <a:latin typeface="Times New Roman" panose="02020603050405020304" pitchFamily="18" charset="0"/>
                <a:cs typeface="Times New Roman" panose="02020603050405020304" pitchFamily="18" charset="0"/>
              </a:rPr>
              <a:t>What is a </a:t>
            </a:r>
            <a:r>
              <a:rPr lang="en-US" dirty="0" smtClean="0">
                <a:solidFill>
                  <a:schemeClr val="tx1"/>
                </a:solidFill>
                <a:latin typeface="Times New Roman" panose="02020603050405020304" pitchFamily="18" charset="0"/>
                <a:cs typeface="Times New Roman" panose="02020603050405020304" pitchFamily="18" charset="0"/>
              </a:rPr>
              <a:t>think </a:t>
            </a:r>
            <a:r>
              <a:rPr lang="en-US" dirty="0">
                <a:solidFill>
                  <a:schemeClr val="tx1"/>
                </a:solidFill>
                <a:latin typeface="Times New Roman" panose="02020603050405020304" pitchFamily="18" charset="0"/>
                <a:cs typeface="Times New Roman" panose="02020603050405020304" pitchFamily="18" charset="0"/>
              </a:rPr>
              <a:t>t</a:t>
            </a:r>
            <a:r>
              <a:rPr lang="en-US" dirty="0" smtClean="0">
                <a:solidFill>
                  <a:schemeClr val="tx1"/>
                </a:solidFill>
                <a:latin typeface="Times New Roman" panose="02020603050405020304" pitchFamily="18" charset="0"/>
                <a:cs typeface="Times New Roman" panose="02020603050405020304" pitchFamily="18" charset="0"/>
              </a:rPr>
              <a:t>ank</a:t>
            </a:r>
            <a:r>
              <a:rPr lang="en-US" dirty="0">
                <a:solidFill>
                  <a:schemeClr val="tx1"/>
                </a:solidFill>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sz="quarter" idx="1"/>
          </p:nvPr>
        </p:nvSpPr>
        <p:spPr>
          <a:xfrm>
            <a:off x="914400" y="1600200"/>
            <a:ext cx="7772400" cy="4419600"/>
          </a:xfrm>
        </p:spPr>
        <p:txBody>
          <a:bodyPr/>
          <a:lstStyle/>
          <a:p>
            <a:pPr marL="0" indent="0">
              <a:buNone/>
            </a:pPr>
            <a:r>
              <a:rPr lang="en-US" dirty="0">
                <a:latin typeface="Times New Roman" panose="02020603050405020304" pitchFamily="18" charset="0"/>
                <a:cs typeface="Times New Roman" panose="02020603050405020304" pitchFamily="18" charset="0"/>
              </a:rPr>
              <a:t>A think tank, policy institute, or research institute is an organization that performs  research and advocacy concerning topics such as social policy, political strategy, economics, military, technology, and culture. </a:t>
            </a:r>
          </a:p>
        </p:txBody>
      </p:sp>
    </p:spTree>
    <p:extLst>
      <p:ext uri="{BB962C8B-B14F-4D97-AF65-F5344CB8AC3E}">
        <p14:creationId xmlns:p14="http://schemas.microsoft.com/office/powerpoint/2010/main" val="2190560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153400" cy="1782762"/>
          </a:xfrm>
        </p:spPr>
        <p:txBody>
          <a:bodyPr>
            <a:normAutofit fontScale="90000"/>
          </a:bodyPr>
          <a:lstStyle/>
          <a:p>
            <a:r>
              <a:rPr lang="en-US" sz="2400" dirty="0">
                <a:solidFill>
                  <a:schemeClr val="tx1"/>
                </a:solidFill>
                <a:latin typeface="Times New Roman" panose="02020603050405020304" pitchFamily="18" charset="0"/>
                <a:cs typeface="Times New Roman" panose="02020603050405020304" pitchFamily="18" charset="0"/>
              </a:rPr>
              <a:t>Pew Research Center is a nonpartisan </a:t>
            </a:r>
            <a:r>
              <a:rPr lang="en-US" sz="2400" dirty="0" smtClean="0">
                <a:solidFill>
                  <a:schemeClr val="tx1"/>
                </a:solidFill>
                <a:latin typeface="Times New Roman" panose="02020603050405020304" pitchFamily="18" charset="0"/>
                <a:cs typeface="Times New Roman" panose="02020603050405020304" pitchFamily="18" charset="0"/>
              </a:rPr>
              <a:t>think </a:t>
            </a:r>
            <a:r>
              <a:rPr lang="en-US" sz="2400" dirty="0">
                <a:solidFill>
                  <a:schemeClr val="tx1"/>
                </a:solidFill>
                <a:latin typeface="Times New Roman" panose="02020603050405020304" pitchFamily="18" charset="0"/>
                <a:cs typeface="Times New Roman" panose="02020603050405020304" pitchFamily="18" charset="0"/>
              </a:rPr>
              <a:t>tank that informs the public about the issues, attitudes and trends shaping the world. It conducts public opinion polling, demographic research, media content analysis and other </a:t>
            </a:r>
            <a:r>
              <a:rPr lang="en-US" sz="2400" dirty="0" smtClean="0">
                <a:solidFill>
                  <a:schemeClr val="tx1"/>
                </a:solidFill>
                <a:latin typeface="Times New Roman" panose="02020603050405020304" pitchFamily="18" charset="0"/>
                <a:cs typeface="Times New Roman" panose="02020603050405020304" pitchFamily="18" charset="0"/>
              </a:rPr>
              <a:t>social </a:t>
            </a:r>
            <a:r>
              <a:rPr lang="en-US" sz="2400" dirty="0">
                <a:solidFill>
                  <a:schemeClr val="tx1"/>
                </a:solidFill>
                <a:latin typeface="Times New Roman" panose="02020603050405020304" pitchFamily="18" charset="0"/>
                <a:cs typeface="Times New Roman" panose="02020603050405020304" pitchFamily="18" charset="0"/>
              </a:rPr>
              <a:t>science research. Pew Research Center does not take policy </a:t>
            </a:r>
            <a:r>
              <a:rPr lang="en-US" sz="2400" dirty="0" smtClean="0">
                <a:solidFill>
                  <a:schemeClr val="tx1"/>
                </a:solidFill>
                <a:latin typeface="Times New Roman" panose="02020603050405020304" pitchFamily="18" charset="0"/>
                <a:cs typeface="Times New Roman" panose="02020603050405020304" pitchFamily="18" charset="0"/>
              </a:rPr>
              <a:t>positions.</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494999" y="2057400"/>
            <a:ext cx="6611201" cy="4495800"/>
          </a:xfrm>
        </p:spPr>
      </p:pic>
      <p:sp>
        <p:nvSpPr>
          <p:cNvPr id="3" name="Arc 2"/>
          <p:cNvSpPr/>
          <p:nvPr/>
        </p:nvSpPr>
        <p:spPr>
          <a:xfrm>
            <a:off x="1295400" y="2286000"/>
            <a:ext cx="7162800" cy="1524000"/>
          </a:xfrm>
          <a:prstGeom prst="arc">
            <a:avLst>
              <a:gd name="adj1" fmla="val 4056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2163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Times New Roman" panose="02020603050405020304" pitchFamily="18" charset="0"/>
                <a:cs typeface="Times New Roman" panose="02020603050405020304" pitchFamily="18" charset="0"/>
              </a:rPr>
              <a:t>Choose a </a:t>
            </a:r>
            <a:r>
              <a:rPr lang="en-US" dirty="0" smtClean="0">
                <a:solidFill>
                  <a:schemeClr val="tx1"/>
                </a:solidFill>
                <a:latin typeface="Times New Roman" panose="02020603050405020304" pitchFamily="18" charset="0"/>
                <a:cs typeface="Times New Roman" panose="02020603050405020304" pitchFamily="18" charset="0"/>
              </a:rPr>
              <a:t>Public Company</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62000" y="1905001"/>
            <a:ext cx="7772400" cy="3124200"/>
          </a:xfrm>
        </p:spPr>
      </p:pic>
    </p:spTree>
    <p:extLst>
      <p:ext uri="{BB962C8B-B14F-4D97-AF65-F5344CB8AC3E}">
        <p14:creationId xmlns:p14="http://schemas.microsoft.com/office/powerpoint/2010/main" val="2071646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848289" y="1447800"/>
            <a:ext cx="5904622" cy="4572000"/>
          </a:xfrm>
        </p:spPr>
      </p:pic>
    </p:spTree>
    <p:extLst>
      <p:ext uri="{BB962C8B-B14F-4D97-AF65-F5344CB8AC3E}">
        <p14:creationId xmlns:p14="http://schemas.microsoft.com/office/powerpoint/2010/main" val="2280817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072556" y="1447800"/>
            <a:ext cx="5456088" cy="4572000"/>
          </a:xfrm>
        </p:spPr>
      </p:pic>
    </p:spTree>
    <p:extLst>
      <p:ext uri="{BB962C8B-B14F-4D97-AF65-F5344CB8AC3E}">
        <p14:creationId xmlns:p14="http://schemas.microsoft.com/office/powerpoint/2010/main" val="2472253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292044" y="1641367"/>
            <a:ext cx="7017111" cy="4184865"/>
          </a:xfrm>
        </p:spPr>
      </p:pic>
    </p:spTree>
    <p:extLst>
      <p:ext uri="{BB962C8B-B14F-4D97-AF65-F5344CB8AC3E}">
        <p14:creationId xmlns:p14="http://schemas.microsoft.com/office/powerpoint/2010/main" val="3549796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074501" y="1447800"/>
            <a:ext cx="5452197" cy="4572000"/>
          </a:xfrm>
        </p:spPr>
      </p:pic>
    </p:spTree>
    <p:extLst>
      <p:ext uri="{BB962C8B-B14F-4D97-AF65-F5344CB8AC3E}">
        <p14:creationId xmlns:p14="http://schemas.microsoft.com/office/powerpoint/2010/main" val="2398441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944562"/>
          </a:xfrm>
        </p:spPr>
        <p:txBody>
          <a:bodyPr>
            <a:normAutofit fontScale="90000"/>
          </a:bodyPr>
          <a:lstStyle/>
          <a:p>
            <a:r>
              <a:rPr lang="en-US" dirty="0" smtClean="0">
                <a:solidFill>
                  <a:schemeClr val="tx1"/>
                </a:solidFill>
                <a:latin typeface="Times New Roman" panose="02020603050405020304" pitchFamily="18" charset="0"/>
                <a:cs typeface="Times New Roman" panose="02020603050405020304" pitchFamily="18" charset="0"/>
              </a:rPr>
              <a:t>Get APA citation help with Purdue </a:t>
            </a:r>
            <a:r>
              <a:rPr lang="en-US" dirty="0">
                <a:solidFill>
                  <a:schemeClr val="tx1"/>
                </a:solidFill>
                <a:latin typeface="Times New Roman" panose="02020603050405020304" pitchFamily="18" charset="0"/>
                <a:cs typeface="Times New Roman" panose="02020603050405020304" pitchFamily="18" charset="0"/>
              </a:rPr>
              <a:t>Owl</a:t>
            </a:r>
            <a:endParaRPr lang="en-US" dirty="0"/>
          </a:p>
        </p:txBody>
      </p:sp>
      <p:sp>
        <p:nvSpPr>
          <p:cNvPr id="5" name="Arc 4"/>
          <p:cNvSpPr/>
          <p:nvPr/>
        </p:nvSpPr>
        <p:spPr>
          <a:xfrm>
            <a:off x="5257800" y="2895600"/>
            <a:ext cx="3068978" cy="838200"/>
          </a:xfrm>
          <a:prstGeom prst="arc">
            <a:avLst>
              <a:gd name="adj1" fmla="val 57586"/>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123548C0-F5E0-45C4-A99D-2CABE210FB06}"/>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817222" y="1524001"/>
            <a:ext cx="7772400" cy="4118548"/>
          </a:xfrm>
        </p:spPr>
      </p:pic>
      <p:sp>
        <p:nvSpPr>
          <p:cNvPr id="11" name="Arc 10">
            <a:extLst>
              <a:ext uri="{FF2B5EF4-FFF2-40B4-BE49-F238E27FC236}">
                <a16:creationId xmlns:a16="http://schemas.microsoft.com/office/drawing/2014/main" id="{9FA28E8F-9375-46DB-9C2A-2D231CDE8526}"/>
              </a:ext>
            </a:extLst>
          </p:cNvPr>
          <p:cNvSpPr/>
          <p:nvPr/>
        </p:nvSpPr>
        <p:spPr>
          <a:xfrm>
            <a:off x="5105400" y="3124200"/>
            <a:ext cx="3221378" cy="1371600"/>
          </a:xfrm>
          <a:prstGeom prst="arc">
            <a:avLst>
              <a:gd name="adj1" fmla="val 120126"/>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404547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E7C238C7-4CC9-4812-8183-F1714C417FE6}"/>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775200"/>
            <a:ext cx="7772400" cy="4926599"/>
          </a:xfrm>
        </p:spPr>
      </p:pic>
    </p:spTree>
    <p:extLst>
      <p:ext uri="{BB962C8B-B14F-4D97-AF65-F5344CB8AC3E}">
        <p14:creationId xmlns:p14="http://schemas.microsoft.com/office/powerpoint/2010/main" val="31916895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535193"/>
            <a:ext cx="7772400" cy="4397213"/>
          </a:xfrm>
        </p:spPr>
      </p:pic>
      <p:sp>
        <p:nvSpPr>
          <p:cNvPr id="5" name="Arc 4"/>
          <p:cNvSpPr/>
          <p:nvPr/>
        </p:nvSpPr>
        <p:spPr>
          <a:xfrm>
            <a:off x="6172200" y="2895600"/>
            <a:ext cx="1295400" cy="533400"/>
          </a:xfrm>
          <a:prstGeom prst="arc">
            <a:avLst>
              <a:gd name="adj1" fmla="val 21541410"/>
              <a:gd name="adj2" fmla="val 2131927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67330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PA_template (1) [Compatibility Mode] - Word"/>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914400" y="1632284"/>
            <a:ext cx="7772400" cy="4203031"/>
          </a:xfrm>
        </p:spPr>
      </p:pic>
    </p:spTree>
    <p:extLst>
      <p:ext uri="{BB962C8B-B14F-4D97-AF65-F5344CB8AC3E}">
        <p14:creationId xmlns:p14="http://schemas.microsoft.com/office/powerpoint/2010/main" val="2934547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096962"/>
          </a:xfrm>
        </p:spPr>
        <p:txBody>
          <a:bodyPr/>
          <a:lstStyle/>
          <a:p>
            <a:r>
              <a:rPr lang="en-US" dirty="0" smtClean="0">
                <a:solidFill>
                  <a:schemeClr val="tx1"/>
                </a:solidFill>
                <a:latin typeface="Times New Roman" panose="02020603050405020304" pitchFamily="18" charset="0"/>
                <a:cs typeface="Times New Roman" panose="02020603050405020304" pitchFamily="18" charset="0"/>
              </a:rPr>
              <a:t>APA: The Basics</a:t>
            </a:r>
            <a:endParaRPr lang="en-US" dirty="0">
              <a:solidFill>
                <a:schemeClr val="tx1"/>
              </a:solidFill>
            </a:endParaRPr>
          </a:p>
        </p:txBody>
      </p:sp>
      <p:sp>
        <p:nvSpPr>
          <p:cNvPr id="3" name="Content Placeholder 2"/>
          <p:cNvSpPr>
            <a:spLocks noGrp="1"/>
          </p:cNvSpPr>
          <p:nvPr>
            <p:ph sz="quarter" idx="1"/>
          </p:nvPr>
        </p:nvSpPr>
        <p:spPr/>
        <p:txBody>
          <a:bodyPr>
            <a:normAutofit/>
          </a:bodyPr>
          <a:lstStyle/>
          <a:p>
            <a:pPr marL="0" indent="0">
              <a:buNone/>
            </a:pPr>
            <a:r>
              <a:rPr lang="en-US" dirty="0" smtClean="0"/>
              <a:t>-Your paper </a:t>
            </a:r>
            <a:r>
              <a:rPr lang="en-US" dirty="0"/>
              <a:t>should </a:t>
            </a:r>
            <a:r>
              <a:rPr lang="en-US" dirty="0" smtClean="0"/>
              <a:t>include three major </a:t>
            </a:r>
            <a:r>
              <a:rPr lang="en-US" dirty="0"/>
              <a:t>sections: the Title Page, </a:t>
            </a:r>
            <a:r>
              <a:rPr lang="en-US" dirty="0" smtClean="0"/>
              <a:t>Main Body </a:t>
            </a:r>
            <a:r>
              <a:rPr lang="en-US" dirty="0"/>
              <a:t>and References</a:t>
            </a:r>
            <a:r>
              <a:rPr lang="en-US" dirty="0" smtClean="0"/>
              <a:t>.</a:t>
            </a:r>
          </a:p>
          <a:p>
            <a:pPr marL="0" indent="0">
              <a:buNone/>
            </a:pPr>
            <a:r>
              <a:rPr lang="en-US" dirty="0" smtClean="0"/>
              <a:t>-All </a:t>
            </a:r>
            <a:r>
              <a:rPr lang="en-US" dirty="0"/>
              <a:t>text on the title page, and throughout your paper, should be double-spaced</a:t>
            </a:r>
            <a:r>
              <a:rPr lang="en-US" dirty="0" smtClean="0"/>
              <a:t>.</a:t>
            </a:r>
          </a:p>
          <a:p>
            <a:pPr marL="0" indent="0">
              <a:buNone/>
            </a:pPr>
            <a:r>
              <a:rPr lang="en-US" dirty="0" smtClean="0"/>
              <a:t>-</a:t>
            </a:r>
            <a:r>
              <a:rPr lang="en-US" dirty="0"/>
              <a:t>The preferred typeface is Times New Roman, 12 pt.</a:t>
            </a:r>
          </a:p>
          <a:p>
            <a:pPr marL="0" indent="0">
              <a:buNone/>
            </a:pPr>
            <a:endParaRPr lang="en-US" dirty="0"/>
          </a:p>
          <a:p>
            <a:pPr marL="0" indent="0">
              <a:buNone/>
            </a:pPr>
            <a:endParaRPr lang="en-US" dirty="0"/>
          </a:p>
          <a:p>
            <a:pPr marL="0" indent="0">
              <a:buNone/>
            </a:pPr>
            <a:endParaRPr lang="en-US" dirty="0" smtClean="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3886680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914400" y="1447800"/>
            <a:ext cx="3886200" cy="4343400"/>
          </a:xfrm>
        </p:spPr>
        <p:txBody>
          <a:bodyPr>
            <a:normAutofit/>
          </a:bodyPr>
          <a:lstStyle/>
          <a:p>
            <a:pPr marL="0" indent="0">
              <a:buNone/>
            </a:pPr>
            <a:r>
              <a:rPr lang="en-US" dirty="0"/>
              <a:t>The title page should contain the title of the paper, the author's name, and the institutional affiliation. </a:t>
            </a:r>
            <a:r>
              <a:rPr lang="en-US" dirty="0" smtClean="0"/>
              <a:t>Please </a:t>
            </a:r>
            <a:r>
              <a:rPr lang="en-US" dirty="0"/>
              <a:t>note that on the title page, your page header/running head should look like </a:t>
            </a:r>
            <a:r>
              <a:rPr lang="en-US" dirty="0" smtClean="0"/>
              <a:t>this--</a:t>
            </a:r>
            <a:endParaRPr lang="en-US" dirty="0"/>
          </a:p>
          <a:p>
            <a:pPr marL="0" indent="0">
              <a:buNone/>
            </a:pPr>
            <a:r>
              <a:rPr lang="en-US" dirty="0" smtClean="0"/>
              <a:t>Page number should be flush right.  </a:t>
            </a:r>
          </a:p>
          <a:p>
            <a:pPr marL="0" indent="0">
              <a:buNone/>
            </a:pPr>
            <a:endParaRPr lang="en-US" dirty="0"/>
          </a:p>
        </p:txBody>
      </p:sp>
      <p:pic>
        <p:nvPicPr>
          <p:cNvPr id="5" name="Content Placeholder 4" descr="Screen Clipping"/>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256132" y="1524000"/>
            <a:ext cx="3105310" cy="4229204"/>
          </a:xfrm>
        </p:spPr>
      </p:pic>
      <p:cxnSp>
        <p:nvCxnSpPr>
          <p:cNvPr id="7" name="Straight Arrow Connector 6"/>
          <p:cNvCxnSpPr/>
          <p:nvPr/>
        </p:nvCxnSpPr>
        <p:spPr>
          <a:xfrm flipV="1">
            <a:off x="2857500" y="1793748"/>
            <a:ext cx="2705100" cy="2645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a:off x="7315200" y="1530096"/>
            <a:ext cx="1295400" cy="527304"/>
          </a:xfrm>
          <a:prstGeom prst="arc">
            <a:avLst>
              <a:gd name="adj1" fmla="val 55179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00433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944562"/>
          </a:xfrm>
        </p:spPr>
        <p:txBody>
          <a:bodyPr>
            <a:normAutofit/>
          </a:bodyPr>
          <a:lstStyle/>
          <a:p>
            <a:r>
              <a:rPr lang="en-US" dirty="0">
                <a:latin typeface="Times New Roman" panose="02020603050405020304" pitchFamily="18" charset="0"/>
                <a:cs typeface="Times New Roman" panose="02020603050405020304" pitchFamily="18" charset="0"/>
              </a:rPr>
              <a:t>On the </a:t>
            </a:r>
            <a:r>
              <a:rPr lang="en-US" dirty="0" smtClean="0">
                <a:latin typeface="Times New Roman" panose="02020603050405020304" pitchFamily="18" charset="0"/>
                <a:cs typeface="Times New Roman" panose="02020603050405020304" pitchFamily="18" charset="0"/>
              </a:rPr>
              <a:t>Hershey site I found: </a:t>
            </a:r>
            <a:endParaRPr lang="en-US" dirty="0">
              <a:latin typeface="Times New Roman" panose="02020603050405020304" pitchFamily="18" charset="0"/>
              <a:cs typeface="Times New Roman" panose="02020603050405020304" pitchFamily="18" charset="0"/>
            </a:endParaRPr>
          </a:p>
        </p:txBody>
      </p:sp>
      <p:pic>
        <p:nvPicPr>
          <p:cNvPr id="5" name="Content Placeholder 4" descr="Screen Clipping"/>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09600" y="1417638"/>
            <a:ext cx="5257800" cy="4525961"/>
          </a:xfrm>
        </p:spPr>
      </p:pic>
      <p:sp>
        <p:nvSpPr>
          <p:cNvPr id="4" name="Content Placeholder 3"/>
          <p:cNvSpPr>
            <a:spLocks noGrp="1"/>
          </p:cNvSpPr>
          <p:nvPr>
            <p:ph sz="quarter" idx="2"/>
          </p:nvPr>
        </p:nvSpPr>
        <p:spPr>
          <a:xfrm>
            <a:off x="6019800" y="1447800"/>
            <a:ext cx="2819400" cy="4572000"/>
          </a:xfrm>
        </p:spPr>
        <p:txBody>
          <a:bodyPr>
            <a:normAutofit/>
          </a:bodyPr>
          <a:lstStyle/>
          <a:p>
            <a:pPr marL="0" indent="0">
              <a:buNone/>
            </a:pPr>
            <a:r>
              <a:rPr lang="en-US" sz="2000" dirty="0" smtClean="0">
                <a:latin typeface="Times New Roman" panose="02020603050405020304" pitchFamily="18" charset="0"/>
                <a:cs typeface="Times New Roman" panose="02020603050405020304" pitchFamily="18" charset="0"/>
              </a:rPr>
              <a:t>-Company History</a:t>
            </a:r>
          </a:p>
          <a:p>
            <a:pPr marL="0" indent="0">
              <a:buNone/>
            </a:pPr>
            <a:r>
              <a:rPr lang="en-US" sz="2000" dirty="0" smtClean="0">
                <a:latin typeface="Times New Roman" panose="02020603050405020304" pitchFamily="18" charset="0"/>
                <a:cs typeface="Times New Roman" panose="02020603050405020304" pitchFamily="18" charset="0"/>
              </a:rPr>
              <a:t>-Mission Statement</a:t>
            </a:r>
          </a:p>
          <a:p>
            <a:pPr marL="0" indent="0">
              <a:buNone/>
            </a:pPr>
            <a:r>
              <a:rPr lang="en-US" sz="2000" dirty="0" smtClean="0">
                <a:latin typeface="Times New Roman" panose="02020603050405020304" pitchFamily="18" charset="0"/>
                <a:cs typeface="Times New Roman" panose="02020603050405020304" pitchFamily="18" charset="0"/>
              </a:rPr>
              <a:t>-List of Products/Brand</a:t>
            </a:r>
          </a:p>
          <a:p>
            <a:pPr marL="0" indent="0">
              <a:buNone/>
            </a:pPr>
            <a:r>
              <a:rPr lang="en-US" sz="2000" dirty="0" smtClean="0">
                <a:latin typeface="Times New Roman" panose="02020603050405020304" pitchFamily="18" charset="0"/>
                <a:cs typeface="Times New Roman" panose="02020603050405020304" pitchFamily="18" charset="0"/>
              </a:rPr>
              <a:t>-Press Releases/News</a:t>
            </a:r>
          </a:p>
          <a:p>
            <a:pPr marL="0" indent="0">
              <a:buNone/>
            </a:pPr>
            <a:r>
              <a:rPr lang="en-US" sz="2000" dirty="0" smtClean="0">
                <a:latin typeface="Times New Roman" panose="02020603050405020304" pitchFamily="18" charset="0"/>
                <a:cs typeface="Times New Roman" panose="02020603050405020304" pitchFamily="18" charset="0"/>
              </a:rPr>
              <a:t>-Corporate Social     Responsibility</a:t>
            </a:r>
          </a:p>
          <a:p>
            <a:pPr marL="0" indent="0">
              <a:buNone/>
            </a:pPr>
            <a:r>
              <a:rPr lang="en-US" sz="2000" dirty="0" smtClean="0">
                <a:latin typeface="Times New Roman" panose="02020603050405020304" pitchFamily="18" charset="0"/>
                <a:cs typeface="Times New Roman" panose="02020603050405020304" pitchFamily="18" charset="0"/>
              </a:rPr>
              <a:t>-Leadership</a:t>
            </a:r>
          </a:p>
          <a:p>
            <a:pPr marL="0" indent="0">
              <a:buNone/>
            </a:pPr>
            <a:r>
              <a:rPr lang="en-US" sz="2000" dirty="0" smtClean="0">
                <a:latin typeface="Times New Roman" panose="02020603050405020304" pitchFamily="18" charset="0"/>
                <a:cs typeface="Times New Roman" panose="02020603050405020304" pitchFamily="18" charset="0"/>
              </a:rPr>
              <a:t>-Sustainability Reports</a:t>
            </a:r>
          </a:p>
          <a:p>
            <a:pPr marL="0" indent="0">
              <a:buNone/>
            </a:pPr>
            <a:r>
              <a:rPr lang="en-US" sz="2000" dirty="0" smtClean="0">
                <a:latin typeface="Times New Roman" panose="02020603050405020304" pitchFamily="18" charset="0"/>
                <a:cs typeface="Times New Roman" panose="02020603050405020304" pitchFamily="18" charset="0"/>
              </a:rPr>
              <a:t>-Product Information</a:t>
            </a:r>
          </a:p>
          <a:p>
            <a:pPr marL="0" indent="0">
              <a:buNone/>
            </a:pPr>
            <a:r>
              <a:rPr lang="en-US" sz="2000" dirty="0" smtClean="0">
                <a:latin typeface="Times New Roman" panose="02020603050405020304" pitchFamily="18" charset="0"/>
                <a:cs typeface="Times New Roman" panose="02020603050405020304" pitchFamily="18" charset="0"/>
              </a:rPr>
              <a:t>-Investor Information</a:t>
            </a: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smtClean="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01100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marL="0" indent="0">
              <a:spcBef>
                <a:spcPts val="0"/>
              </a:spcBef>
              <a:buNone/>
            </a:pPr>
            <a:r>
              <a:rPr lang="en-US" dirty="0"/>
              <a:t>Pages after the title page should have a running head that looks like </a:t>
            </a:r>
            <a:r>
              <a:rPr lang="en-US" dirty="0" smtClean="0"/>
              <a:t>this—</a:t>
            </a:r>
          </a:p>
          <a:p>
            <a:pPr marL="0" indent="0">
              <a:spcBef>
                <a:spcPts val="0"/>
              </a:spcBef>
              <a:buNone/>
            </a:pPr>
            <a:r>
              <a:rPr lang="en-US" dirty="0"/>
              <a:t>Paragraphs are indented at the beginning. Double-space, but do not include an additional space between paragraphs. Use one-inch margins. </a:t>
            </a:r>
            <a:endParaRPr lang="en-US" dirty="0" smtClean="0"/>
          </a:p>
          <a:p>
            <a:pPr marL="0" indent="0">
              <a:spcBef>
                <a:spcPts val="0"/>
              </a:spcBef>
              <a:buNone/>
            </a:pPr>
            <a:endParaRPr lang="en-US" dirty="0"/>
          </a:p>
          <a:p>
            <a:pPr marL="0" indent="0">
              <a:buNone/>
            </a:pPr>
            <a:endParaRPr lang="en-US" dirty="0" smtClean="0"/>
          </a:p>
          <a:p>
            <a:pPr marL="0" indent="0">
              <a:buNone/>
            </a:pPr>
            <a:endParaRPr lang="en-US" dirty="0"/>
          </a:p>
          <a:p>
            <a:pPr marL="0" indent="0">
              <a:buNone/>
            </a:pPr>
            <a:endParaRPr lang="en-US" dirty="0"/>
          </a:p>
        </p:txBody>
      </p:sp>
      <p:pic>
        <p:nvPicPr>
          <p:cNvPr id="5" name="Content Placeholder 4" descr="Screen Clipping"/>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953000" y="1447800"/>
            <a:ext cx="3405267" cy="4800600"/>
          </a:xfrm>
        </p:spPr>
      </p:pic>
      <p:cxnSp>
        <p:nvCxnSpPr>
          <p:cNvPr id="7" name="Straight Arrow Connector 6"/>
          <p:cNvCxnSpPr/>
          <p:nvPr/>
        </p:nvCxnSpPr>
        <p:spPr>
          <a:xfrm flipV="1">
            <a:off x="3886200" y="1752600"/>
            <a:ext cx="13716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267200" y="2895600"/>
            <a:ext cx="9906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4825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How to Cite</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p:txBody>
          <a:bodyPr/>
          <a:lstStyle/>
          <a:p>
            <a:pPr marL="0" indent="0">
              <a:buNone/>
            </a:pPr>
            <a:r>
              <a:rPr lang="en-US" dirty="0" smtClean="0">
                <a:latin typeface="Times New Roman" panose="02020603050405020304" pitchFamily="18" charset="0"/>
                <a:cs typeface="Times New Roman" panose="02020603050405020304" pitchFamily="18" charset="0"/>
              </a:rPr>
              <a:t>Short quotations:</a:t>
            </a:r>
          </a:p>
          <a:p>
            <a:pPr marL="0" indent="0">
              <a:buNone/>
            </a:pPr>
            <a:r>
              <a:rPr lang="en-US" dirty="0">
                <a:latin typeface="Times New Roman" panose="02020603050405020304" pitchFamily="18" charset="0"/>
                <a:cs typeface="Times New Roman" panose="02020603050405020304" pitchFamily="18" charset="0"/>
              </a:rPr>
              <a:t>According to Jones (1998), "Students often had difficulty using APA style, especially when it was their first time" (p. 199</a:t>
            </a:r>
            <a:r>
              <a:rPr lang="en-US" dirty="0" smtClean="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o</a:t>
            </a:r>
            <a:r>
              <a:rPr lang="en-US" dirty="0" smtClean="0">
                <a:latin typeface="Times New Roman" panose="02020603050405020304" pitchFamily="18" charset="0"/>
                <a:cs typeface="Times New Roman" panose="02020603050405020304" pitchFamily="18" charset="0"/>
              </a:rPr>
              <a:t>r </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Jones (1998) found "students often had difficulty using APA style" (p. 199); what implications does this have for teachers?</a:t>
            </a:r>
          </a:p>
          <a:p>
            <a:pPr marL="0"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6282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Summary or </a:t>
            </a:r>
            <a:r>
              <a:rPr lang="en-US" dirty="0" smtClean="0">
                <a:latin typeface="Times New Roman" panose="02020603050405020304" pitchFamily="18" charset="0"/>
                <a:cs typeface="Times New Roman" panose="02020603050405020304" pitchFamily="18" charset="0"/>
              </a:rPr>
              <a:t>paraphrase</a:t>
            </a:r>
            <a:endParaRPr lang="en-US" dirty="0"/>
          </a:p>
        </p:txBody>
      </p:sp>
      <p:sp>
        <p:nvSpPr>
          <p:cNvPr id="3" name="Content Placeholder 2"/>
          <p:cNvSpPr>
            <a:spLocks noGrp="1"/>
          </p:cNvSpPr>
          <p:nvPr>
            <p:ph sz="quarter" idx="1"/>
          </p:nvPr>
        </p:nvSpPr>
        <p:spPr>
          <a:xfrm>
            <a:off x="914400" y="1752600"/>
            <a:ext cx="7772400" cy="4267200"/>
          </a:xfrm>
        </p:spPr>
        <p:txBody>
          <a:bodyPr/>
          <a:lstStyle/>
          <a:p>
            <a:pPr marL="0" indent="0">
              <a:buNone/>
            </a:pPr>
            <a:r>
              <a:rPr lang="en-US" dirty="0" smtClean="0">
                <a:latin typeface="Times New Roman" panose="02020603050405020304" pitchFamily="18" charset="0"/>
                <a:cs typeface="Times New Roman" panose="02020603050405020304" pitchFamily="18" charset="0"/>
              </a:rPr>
              <a:t>According </a:t>
            </a:r>
            <a:r>
              <a:rPr lang="en-US" dirty="0">
                <a:latin typeface="Times New Roman" panose="02020603050405020304" pitchFamily="18" charset="0"/>
                <a:cs typeface="Times New Roman" panose="02020603050405020304" pitchFamily="18" charset="0"/>
              </a:rPr>
              <a:t>to Jones (1998), APA style is a difficult citation format for first-time learners</a:t>
            </a:r>
            <a:r>
              <a:rPr lang="en-US" dirty="0" smtClean="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o</a:t>
            </a:r>
            <a:r>
              <a:rPr lang="en-US" dirty="0" smtClean="0">
                <a:latin typeface="Times New Roman" panose="02020603050405020304" pitchFamily="18" charset="0"/>
                <a:cs typeface="Times New Roman" panose="02020603050405020304" pitchFamily="18" charset="0"/>
              </a:rPr>
              <a:t>r </a:t>
            </a:r>
          </a:p>
          <a:p>
            <a:pPr marL="0" indent="0">
              <a:buNone/>
            </a:pPr>
            <a:r>
              <a:rPr lang="en-US" dirty="0">
                <a:latin typeface="Times New Roman" panose="02020603050405020304" pitchFamily="18" charset="0"/>
                <a:cs typeface="Times New Roman" panose="02020603050405020304" pitchFamily="18" charset="0"/>
              </a:rPr>
              <a:t>APA style is a difficult citation format for first-time learners (Jones, 1998, p. 199).</a:t>
            </a:r>
          </a:p>
        </p:txBody>
      </p:sp>
    </p:spTree>
    <p:extLst>
      <p:ext uri="{BB962C8B-B14F-4D97-AF65-F5344CB8AC3E}">
        <p14:creationId xmlns:p14="http://schemas.microsoft.com/office/powerpoint/2010/main" val="39437378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r>
              <a:rPr lang="en-US" dirty="0"/>
              <a:t>Be sure to cite everything that you directly quote or that you paraphrase from another source.</a:t>
            </a:r>
          </a:p>
          <a:p>
            <a:r>
              <a:rPr lang="en-US" dirty="0" smtClean="0"/>
              <a:t>APA </a:t>
            </a:r>
            <a:r>
              <a:rPr lang="en-US" dirty="0"/>
              <a:t>asks you to keep your formatting </a:t>
            </a:r>
            <a:r>
              <a:rPr lang="en-US" dirty="0" smtClean="0"/>
              <a:t>simple.</a:t>
            </a:r>
          </a:p>
          <a:p>
            <a:r>
              <a:rPr lang="en-US" dirty="0"/>
              <a:t>You can find sample papers to consult for formatting tips </a:t>
            </a:r>
            <a:r>
              <a:rPr lang="en-US" dirty="0" smtClean="0"/>
              <a:t>online </a:t>
            </a:r>
            <a:r>
              <a:rPr lang="en-US" dirty="0"/>
              <a:t>at the Purdue OWL Online Writing Lab. </a:t>
            </a:r>
            <a:endParaRPr lang="en-US" dirty="0" smtClean="0"/>
          </a:p>
          <a:p>
            <a:endParaRPr lang="en-US" dirty="0"/>
          </a:p>
        </p:txBody>
      </p:sp>
    </p:spTree>
    <p:extLst>
      <p:ext uri="{BB962C8B-B14F-4D97-AF65-F5344CB8AC3E}">
        <p14:creationId xmlns:p14="http://schemas.microsoft.com/office/powerpoint/2010/main" val="1415805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944562"/>
          </a:xfrm>
        </p:spPr>
        <p:txBody>
          <a:bodyPr>
            <a:normAutofit/>
          </a:bodyPr>
          <a:lstStyle/>
          <a:p>
            <a:r>
              <a:rPr lang="en-US" dirty="0" smtClean="0">
                <a:solidFill>
                  <a:schemeClr val="tx1"/>
                </a:solidFill>
                <a:latin typeface="Times New Roman" panose="02020603050405020304" pitchFamily="18" charset="0"/>
                <a:cs typeface="Times New Roman" panose="02020603050405020304" pitchFamily="18" charset="0"/>
              </a:rPr>
              <a:t>Headings</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914400" y="1447800"/>
            <a:ext cx="3276600" cy="5029200"/>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If you have distinct sections of your paper, use headings to organize your work. APA has five levels of headings, but in your papers, you generally will need no more than one, or possibly two levels. </a:t>
            </a:r>
            <a:endParaRPr lang="en-US" dirty="0" smtClean="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pic>
        <p:nvPicPr>
          <p:cNvPr id="5" name="Content Placeholder 4" descr="Screen Clipping"/>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48201" y="1447801"/>
            <a:ext cx="3886200" cy="3720860"/>
          </a:xfrm>
        </p:spPr>
      </p:pic>
    </p:spTree>
    <p:extLst>
      <p:ext uri="{BB962C8B-B14F-4D97-AF65-F5344CB8AC3E}">
        <p14:creationId xmlns:p14="http://schemas.microsoft.com/office/powerpoint/2010/main" val="1368188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096962"/>
          </a:xfrm>
        </p:spPr>
        <p:txBody>
          <a:bodyPr>
            <a:normAutofit/>
          </a:bodyPr>
          <a:lstStyle/>
          <a:p>
            <a:r>
              <a:rPr lang="en-US" dirty="0" smtClean="0">
                <a:solidFill>
                  <a:schemeClr val="tx1"/>
                </a:solidFill>
                <a:latin typeface="Times New Roman" panose="02020603050405020304" pitchFamily="18" charset="0"/>
                <a:cs typeface="Times New Roman" panose="02020603050405020304" pitchFamily="18" charset="0"/>
              </a:rPr>
              <a:t>Visit the Writing Lab</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a:xfrm>
            <a:off x="914400" y="1752600"/>
            <a:ext cx="7772400" cy="4267200"/>
          </a:xfrm>
        </p:spPr>
        <p:txBody>
          <a:bodyPr>
            <a:normAutofit fontScale="85000" lnSpcReduction="20000"/>
          </a:bodyPr>
          <a:lstStyle/>
          <a:p>
            <a:pPr marL="0" indent="0">
              <a:buNone/>
            </a:pPr>
            <a:r>
              <a:rPr lang="en-US" dirty="0" smtClean="0">
                <a:latin typeface="Times New Roman" panose="02020603050405020304" pitchFamily="18" charset="0"/>
                <a:cs typeface="Times New Roman" panose="02020603050405020304" pitchFamily="18" charset="0"/>
              </a:rPr>
              <a:t>-Students </a:t>
            </a:r>
            <a:r>
              <a:rPr lang="en-US" dirty="0">
                <a:latin typeface="Times New Roman" panose="02020603050405020304" pitchFamily="18" charset="0"/>
                <a:cs typeface="Times New Roman" panose="02020603050405020304" pitchFamily="18" charset="0"/>
              </a:rPr>
              <a:t>who desire assistance with paper writing, no matter the course subject, may avail themselves of the Writing Lab.</a:t>
            </a:r>
          </a:p>
          <a:p>
            <a:pPr marL="0" indent="0">
              <a:buNone/>
            </a:pPr>
            <a:r>
              <a:rPr lang="en-US" dirty="0" smtClean="0">
                <a:latin typeface="Times New Roman" panose="02020603050405020304" pitchFamily="18" charset="0"/>
                <a:cs typeface="Times New Roman" panose="02020603050405020304" pitchFamily="18" charset="0"/>
              </a:rPr>
              <a:t>-Students </a:t>
            </a:r>
            <a:r>
              <a:rPr lang="en-US" dirty="0">
                <a:latin typeface="Times New Roman" panose="02020603050405020304" pitchFamily="18" charset="0"/>
                <a:cs typeface="Times New Roman" panose="02020603050405020304" pitchFamily="18" charset="0"/>
              </a:rPr>
              <a:t>may request assistance at any stage of paper development, from formulating outlines to final draft reviews.</a:t>
            </a:r>
          </a:p>
          <a:p>
            <a:pPr marL="0" indent="0">
              <a:buNone/>
            </a:pPr>
            <a:r>
              <a:rPr lang="en-US" dirty="0" smtClean="0">
                <a:latin typeface="Times New Roman" panose="02020603050405020304" pitchFamily="18" charset="0"/>
                <a:cs typeface="Times New Roman" panose="02020603050405020304" pitchFamily="18" charset="0"/>
              </a:rPr>
              <a:t>-An </a:t>
            </a:r>
            <a:r>
              <a:rPr lang="en-US" dirty="0">
                <a:latin typeface="Times New Roman" panose="02020603050405020304" pitchFamily="18" charset="0"/>
                <a:cs typeface="Times New Roman" panose="02020603050405020304" pitchFamily="18" charset="0"/>
              </a:rPr>
              <a:t>appointment is not necessary, but is recommended. Call 375-2066 to schedule an appointment.</a:t>
            </a:r>
          </a:p>
          <a:p>
            <a:pPr marL="0" indent="0">
              <a:buNone/>
            </a:pPr>
            <a:r>
              <a:rPr lang="en-US" dirty="0" smtClean="0">
                <a:latin typeface="Times New Roman" panose="02020603050405020304" pitchFamily="18" charset="0"/>
                <a:cs typeface="Times New Roman" panose="02020603050405020304" pitchFamily="18" charset="0"/>
              </a:rPr>
              <a:t>-Please </a:t>
            </a:r>
            <a:r>
              <a:rPr lang="en-US" dirty="0">
                <a:latin typeface="Times New Roman" panose="02020603050405020304" pitchFamily="18" charset="0"/>
                <a:cs typeface="Times New Roman" panose="02020603050405020304" pitchFamily="18" charset="0"/>
              </a:rPr>
              <a:t>bring all materials pertaining to the assignment to your session, as well as self-edit any work you have already completed</a:t>
            </a:r>
            <a:r>
              <a:rPr lang="en-US" dirty="0" smtClean="0">
                <a:latin typeface="Times New Roman" panose="02020603050405020304" pitchFamily="18" charset="0"/>
                <a:cs typeface="Times New Roman" panose="02020603050405020304" pitchFamily="18" charset="0"/>
              </a:rPr>
              <a:t>.</a:t>
            </a:r>
          </a:p>
          <a:p>
            <a:endParaRPr lang="en-US" dirty="0" smtClean="0">
              <a:latin typeface="Times New Roman" panose="02020603050405020304" pitchFamily="18" charset="0"/>
              <a:cs typeface="Times New Roman" panose="02020603050405020304" pitchFamily="18" charset="0"/>
            </a:endParaRPr>
          </a:p>
          <a:p>
            <a:pPr marL="0" indent="0" algn="ctr">
              <a:buNone/>
            </a:pPr>
            <a:r>
              <a:rPr lang="en-US" dirty="0" smtClean="0">
                <a:latin typeface="Times New Roman" panose="02020603050405020304" pitchFamily="18" charset="0"/>
                <a:cs typeface="Times New Roman" panose="02020603050405020304" pitchFamily="18" charset="0"/>
              </a:rPr>
              <a:t>Location: </a:t>
            </a:r>
          </a:p>
          <a:p>
            <a:pPr marL="0" indent="0" algn="ctr">
              <a:buNone/>
            </a:pPr>
            <a:r>
              <a:rPr lang="en-US" dirty="0" smtClean="0">
                <a:latin typeface="Times New Roman" panose="02020603050405020304" pitchFamily="18" charset="0"/>
                <a:cs typeface="Times New Roman" panose="02020603050405020304" pitchFamily="18" charset="0"/>
              </a:rPr>
              <a:t>Student </a:t>
            </a:r>
            <a:r>
              <a:rPr lang="en-US" dirty="0">
                <a:latin typeface="Times New Roman" panose="02020603050405020304" pitchFamily="18" charset="0"/>
                <a:cs typeface="Times New Roman" panose="02020603050405020304" pitchFamily="18" charset="0"/>
              </a:rPr>
              <a:t>Success Center</a:t>
            </a:r>
            <a:br>
              <a:rPr lang="en-US" dirty="0">
                <a:latin typeface="Times New Roman" panose="02020603050405020304" pitchFamily="18" charset="0"/>
                <a:cs typeface="Times New Roman" panose="02020603050405020304" pitchFamily="18" charset="0"/>
              </a:rPr>
            </a:br>
            <a:r>
              <a:rPr lang="en-US" dirty="0" err="1">
                <a:latin typeface="Times New Roman" panose="02020603050405020304" pitchFamily="18" charset="0"/>
                <a:cs typeface="Times New Roman" panose="02020603050405020304" pitchFamily="18" charset="0"/>
              </a:rPr>
              <a:t>Plassmann</a:t>
            </a:r>
            <a:r>
              <a:rPr lang="en-US" dirty="0">
                <a:latin typeface="Times New Roman" panose="02020603050405020304" pitchFamily="18" charset="0"/>
                <a:cs typeface="Times New Roman" panose="02020603050405020304" pitchFamily="18" charset="0"/>
              </a:rPr>
              <a:t> First Floor</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Phone</a:t>
            </a:r>
            <a:r>
              <a:rPr lang="en-US" dirty="0">
                <a:latin typeface="Times New Roman" panose="02020603050405020304" pitchFamily="18" charset="0"/>
                <a:cs typeface="Times New Roman" panose="02020603050405020304" pitchFamily="18" charset="0"/>
              </a:rPr>
              <a:t>: 716-375-2066</a:t>
            </a:r>
          </a:p>
          <a:p>
            <a:endParaRPr lang="en-US" dirty="0"/>
          </a:p>
        </p:txBody>
      </p:sp>
    </p:spTree>
    <p:extLst>
      <p:ext uri="{BB962C8B-B14F-4D97-AF65-F5344CB8AC3E}">
        <p14:creationId xmlns:p14="http://schemas.microsoft.com/office/powerpoint/2010/main" val="3466523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714396"/>
            <a:ext cx="3427492" cy="4038808"/>
          </a:xfrm>
        </p:spPr>
      </p:pic>
      <p:pic>
        <p:nvPicPr>
          <p:cNvPr id="6" name="Content Placeholder 5" descr="Screen Clipping"/>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4800600" y="1600200"/>
            <a:ext cx="3657600" cy="4153004"/>
          </a:xfrm>
        </p:spPr>
      </p:pic>
    </p:spTree>
    <p:extLst>
      <p:ext uri="{BB962C8B-B14F-4D97-AF65-F5344CB8AC3E}">
        <p14:creationId xmlns:p14="http://schemas.microsoft.com/office/powerpoint/2010/main" val="2487180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239758" y="1727097"/>
            <a:ext cx="3098959" cy="4013406"/>
          </a:xfrm>
        </p:spPr>
      </p:pic>
      <p:pic>
        <p:nvPicPr>
          <p:cNvPr id="6" name="Content Placeholder 5" descr="Screen Clipping"/>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5268833" y="1733447"/>
            <a:ext cx="3079908" cy="4000706"/>
          </a:xfrm>
        </p:spPr>
      </p:pic>
    </p:spTree>
    <p:extLst>
      <p:ext uri="{BB962C8B-B14F-4D97-AF65-F5344CB8AC3E}">
        <p14:creationId xmlns:p14="http://schemas.microsoft.com/office/powerpoint/2010/main" val="3840381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261984" y="1717571"/>
            <a:ext cx="3054507" cy="4032457"/>
          </a:xfrm>
        </p:spPr>
      </p:pic>
      <p:pic>
        <p:nvPicPr>
          <p:cNvPr id="3" name="Content Placeholder 2" descr="Screen Clipping"/>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5275183" y="1723921"/>
            <a:ext cx="3067208" cy="4019757"/>
          </a:xfrm>
        </p:spPr>
      </p:pic>
    </p:spTree>
    <p:extLst>
      <p:ext uri="{BB962C8B-B14F-4D97-AF65-F5344CB8AC3E}">
        <p14:creationId xmlns:p14="http://schemas.microsoft.com/office/powerpoint/2010/main" val="2089720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868362"/>
          </a:xfrm>
        </p:spPr>
        <p:txBody>
          <a:bodyPr/>
          <a:lstStyle/>
          <a:p>
            <a:r>
              <a:rPr lang="en-US" dirty="0">
                <a:solidFill>
                  <a:schemeClr val="tx1"/>
                </a:solidFill>
                <a:latin typeface="Times New Roman" panose="02020603050405020304" pitchFamily="18" charset="0"/>
                <a:cs typeface="Times New Roman" panose="02020603050405020304" pitchFamily="18" charset="0"/>
              </a:rPr>
              <a:t>What is Interlibrary Loan?</a:t>
            </a:r>
            <a:endParaRPr lang="en-US" dirty="0"/>
          </a:p>
        </p:txBody>
      </p:sp>
      <p:sp>
        <p:nvSpPr>
          <p:cNvPr id="3" name="Content Placeholder 2"/>
          <p:cNvSpPr>
            <a:spLocks noGrp="1"/>
          </p:cNvSpPr>
          <p:nvPr>
            <p:ph sz="quarter" idx="1"/>
          </p:nvPr>
        </p:nvSpPr>
        <p:spPr>
          <a:xfrm>
            <a:off x="914400" y="1447800"/>
            <a:ext cx="2590800" cy="4572000"/>
          </a:xfrm>
        </p:spPr>
        <p:txBody>
          <a:bodyPr/>
          <a:lstStyle/>
          <a:p>
            <a:pPr marL="0" indent="0">
              <a:buNone/>
            </a:pPr>
            <a:r>
              <a:rPr lang="en-US" dirty="0">
                <a:latin typeface="Times New Roman" panose="02020603050405020304" pitchFamily="18" charset="0"/>
                <a:cs typeface="Times New Roman" panose="02020603050405020304" pitchFamily="18" charset="0"/>
              </a:rPr>
              <a:t>Stop by the reference desk or email</a:t>
            </a:r>
          </a:p>
          <a:p>
            <a:pPr marL="0" indent="0">
              <a:buNone/>
            </a:pPr>
            <a:r>
              <a:rPr lang="en-US" dirty="0">
                <a:latin typeface="Times New Roman" panose="02020603050405020304" pitchFamily="18" charset="0"/>
                <a:cs typeface="Times New Roman" panose="02020603050405020304" pitchFamily="18" charset="0"/>
              </a:rPr>
              <a:t>ILL@sbu.edu</a:t>
            </a:r>
          </a:p>
          <a:p>
            <a:pPr marL="0" indent="0">
              <a:buNone/>
            </a:pPr>
            <a:endParaRPr lang="en-US" dirty="0">
              <a:latin typeface="Times New Roman" panose="02020603050405020304" pitchFamily="18" charset="0"/>
              <a:cs typeface="Times New Roman" panose="02020603050405020304" pitchFamily="18" charset="0"/>
            </a:endParaRPr>
          </a:p>
        </p:txBody>
      </p:sp>
      <p:pic>
        <p:nvPicPr>
          <p:cNvPr id="1026" name="Picture 2" descr="Image result for book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3810000" y="1447800"/>
            <a:ext cx="48006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058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417639"/>
            <a:ext cx="7772400" cy="4321202"/>
          </a:xfrm>
        </p:spPr>
      </p:pic>
    </p:spTree>
    <p:extLst>
      <p:ext uri="{BB962C8B-B14F-4D97-AF65-F5344CB8AC3E}">
        <p14:creationId xmlns:p14="http://schemas.microsoft.com/office/powerpoint/2010/main" val="642586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17462-7437-4790-BCAB-530432C48B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C9EC134-8632-4537-8C8C-8C6D0AA38042}"/>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463842"/>
            <a:ext cx="7772400" cy="4539915"/>
          </a:xfrm>
        </p:spPr>
      </p:pic>
      <p:sp>
        <p:nvSpPr>
          <p:cNvPr id="6" name="Arc 5">
            <a:extLst>
              <a:ext uri="{FF2B5EF4-FFF2-40B4-BE49-F238E27FC236}">
                <a16:creationId xmlns:a16="http://schemas.microsoft.com/office/drawing/2014/main" id="{68908E9A-22F5-415A-9224-843D529E7CD7}"/>
              </a:ext>
            </a:extLst>
          </p:cNvPr>
          <p:cNvSpPr/>
          <p:nvPr/>
        </p:nvSpPr>
        <p:spPr>
          <a:xfrm>
            <a:off x="1066800" y="1600200"/>
            <a:ext cx="4572000" cy="2971800"/>
          </a:xfrm>
          <a:prstGeom prst="arc">
            <a:avLst>
              <a:gd name="adj1" fmla="val 43045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565784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Times New Roman" panose="02020603050405020304" pitchFamily="18" charset="0"/>
                <a:cs typeface="Times New Roman" panose="02020603050405020304" pitchFamily="18" charset="0"/>
              </a:rPr>
              <a:t>How do I log in off campus?</a:t>
            </a:r>
          </a:p>
        </p:txBody>
      </p:sp>
      <p:pic>
        <p:nvPicPr>
          <p:cNvPr id="6" name="Content Placeholder 4" descr="Screen Clipping"/>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59123" y="1676400"/>
            <a:ext cx="7975277" cy="3942467"/>
          </a:xfrm>
        </p:spPr>
      </p:pic>
      <p:pic>
        <p:nvPicPr>
          <p:cNvPr id="4" name="Picture 3">
            <a:extLst>
              <a:ext uri="{FF2B5EF4-FFF2-40B4-BE49-F238E27FC236}">
                <a16:creationId xmlns:a16="http://schemas.microsoft.com/office/drawing/2014/main" id="{6D839561-3FBD-4C2E-8D38-00782AEA02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114800"/>
            <a:ext cx="6705600" cy="685800"/>
          </a:xfrm>
          <a:prstGeom prst="rect">
            <a:avLst/>
          </a:prstGeom>
        </p:spPr>
      </p:pic>
    </p:spTree>
    <p:extLst>
      <p:ext uri="{BB962C8B-B14F-4D97-AF65-F5344CB8AC3E}">
        <p14:creationId xmlns:p14="http://schemas.microsoft.com/office/powerpoint/2010/main" val="12544795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914400" y="1752601"/>
            <a:ext cx="7772400" cy="3581400"/>
          </a:xfrm>
        </p:spPr>
      </p:pic>
      <p:sp>
        <p:nvSpPr>
          <p:cNvPr id="5" name="Arc 4"/>
          <p:cNvSpPr/>
          <p:nvPr/>
        </p:nvSpPr>
        <p:spPr>
          <a:xfrm>
            <a:off x="609600" y="3657600"/>
            <a:ext cx="2438400" cy="1752600"/>
          </a:xfrm>
          <a:prstGeom prst="arc">
            <a:avLst>
              <a:gd name="adj1" fmla="val 708243"/>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48338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096962"/>
          </a:xfrm>
        </p:spPr>
        <p:txBody>
          <a:bodyPr/>
          <a:lstStyle/>
          <a:p>
            <a:r>
              <a:rPr lang="en-US" dirty="0">
                <a:solidFill>
                  <a:schemeClr val="tx1"/>
                </a:solidFill>
                <a:latin typeface="Times New Roman" panose="02020603050405020304" pitchFamily="18" charset="0"/>
                <a:cs typeface="Times New Roman" panose="02020603050405020304" pitchFamily="18" charset="0"/>
              </a:rPr>
              <a:t>Need Help? </a:t>
            </a:r>
          </a:p>
        </p:txBody>
      </p:sp>
      <p:sp>
        <p:nvSpPr>
          <p:cNvPr id="3" name="Content Placeholder 2"/>
          <p:cNvSpPr>
            <a:spLocks noGrp="1"/>
          </p:cNvSpPr>
          <p:nvPr>
            <p:ph sz="quarter" idx="1"/>
          </p:nvPr>
        </p:nvSpPr>
        <p:spPr>
          <a:xfrm>
            <a:off x="609600" y="1600200"/>
            <a:ext cx="8077200" cy="4419600"/>
          </a:xfrm>
        </p:spPr>
        <p:txBody>
          <a:bodyPr>
            <a:normAutofit/>
          </a:bodyPr>
          <a:lstStyle/>
          <a:p>
            <a:pPr lvl="1"/>
            <a:r>
              <a:rPr lang="en-US" dirty="0">
                <a:latin typeface="Times New Roman" panose="02020603050405020304" pitchFamily="18" charset="0"/>
                <a:cs typeface="Times New Roman" panose="02020603050405020304" pitchFamily="18" charset="0"/>
              </a:rPr>
              <a:t>Talk to your professor</a:t>
            </a:r>
          </a:p>
          <a:p>
            <a:pPr lvl="1"/>
            <a:r>
              <a:rPr lang="en-US" dirty="0">
                <a:latin typeface="Times New Roman" panose="02020603050405020304" pitchFamily="18" charset="0"/>
                <a:cs typeface="Times New Roman" panose="02020603050405020304" pitchFamily="18" charset="0"/>
              </a:rPr>
              <a:t>Email me at mash@sbu.edu</a:t>
            </a:r>
          </a:p>
          <a:p>
            <a:pPr lvl="1"/>
            <a:r>
              <a:rPr lang="en-US" dirty="0">
                <a:latin typeface="Times New Roman" panose="02020603050405020304" pitchFamily="18" charset="0"/>
                <a:cs typeface="Times New Roman" panose="02020603050405020304" pitchFamily="18" charset="0"/>
              </a:rPr>
              <a:t>Call, email or stop by the Reference Desk   </a:t>
            </a:r>
          </a:p>
          <a:p>
            <a:pPr marL="320040" lvl="1" indent="0">
              <a:buNone/>
            </a:pPr>
            <a:r>
              <a:rPr lang="en-US" dirty="0">
                <a:latin typeface="Times New Roman" panose="02020603050405020304" pitchFamily="18" charset="0"/>
                <a:cs typeface="Times New Roman" panose="02020603050405020304" pitchFamily="18" charset="0"/>
              </a:rPr>
              <a:t>   (716) 375-2164/ref@sbu.edu </a:t>
            </a:r>
          </a:p>
          <a:p>
            <a:pPr lvl="1"/>
            <a:r>
              <a:rPr lang="en-US" dirty="0">
                <a:latin typeface="Times New Roman" panose="02020603050405020304" pitchFamily="18" charset="0"/>
                <a:cs typeface="Times New Roman" panose="02020603050405020304" pitchFamily="18" charset="0"/>
              </a:rPr>
              <a:t>Ask Us 24/7 - instant online chat help</a:t>
            </a:r>
          </a:p>
          <a:p>
            <a:pPr marL="32004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8414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Times New Roman" panose="02020603050405020304" pitchFamily="18" charset="0"/>
                <a:cs typeface="Times New Roman" panose="02020603050405020304" pitchFamily="18" charset="0"/>
              </a:rPr>
              <a:t>Words of advice . . . </a:t>
            </a:r>
          </a:p>
        </p:txBody>
      </p:sp>
      <p:sp>
        <p:nvSpPr>
          <p:cNvPr id="3" name="Content Placeholder 2"/>
          <p:cNvSpPr>
            <a:spLocks noGrp="1"/>
          </p:cNvSpPr>
          <p:nvPr>
            <p:ph sz="quarter" idx="1"/>
          </p:nvPr>
        </p:nvSpPr>
        <p:spPr>
          <a:xfrm>
            <a:off x="914400" y="1524000"/>
            <a:ext cx="7772400" cy="4495800"/>
          </a:xfrm>
        </p:spPr>
        <p:txBody>
          <a:bodyPr/>
          <a:lstStyle/>
          <a:p>
            <a:r>
              <a:rPr lang="en-US" sz="2800" dirty="0">
                <a:latin typeface="Times New Roman" panose="02020603050405020304" pitchFamily="18" charset="0"/>
                <a:cs typeface="Times New Roman" panose="02020603050405020304" pitchFamily="18" charset="0"/>
              </a:rPr>
              <a:t>Start your assignment early</a:t>
            </a:r>
          </a:p>
          <a:p>
            <a:r>
              <a:rPr lang="en-US" sz="2800" dirty="0">
                <a:latin typeface="Times New Roman" panose="02020603050405020304" pitchFamily="18" charset="0"/>
                <a:cs typeface="Times New Roman" panose="02020603050405020304" pitchFamily="18" charset="0"/>
              </a:rPr>
              <a:t>Use more than one database</a:t>
            </a:r>
          </a:p>
          <a:p>
            <a:r>
              <a:rPr lang="en-US" sz="2800" dirty="0">
                <a:latin typeface="Times New Roman" panose="02020603050405020304" pitchFamily="18" charset="0"/>
                <a:cs typeface="Times New Roman" panose="02020603050405020304" pitchFamily="18" charset="0"/>
              </a:rPr>
              <a:t>Dig for information</a:t>
            </a:r>
          </a:p>
          <a:p>
            <a:r>
              <a:rPr lang="en-US" sz="2800" dirty="0">
                <a:latin typeface="Times New Roman" panose="02020603050405020304" pitchFamily="18" charset="0"/>
                <a:cs typeface="Times New Roman" panose="02020603050405020304" pitchFamily="18" charset="0"/>
              </a:rPr>
              <a:t>Proof read your work</a:t>
            </a:r>
          </a:p>
          <a:p>
            <a:r>
              <a:rPr lang="en-US" sz="2800" dirty="0">
                <a:latin typeface="Times New Roman" panose="02020603050405020304" pitchFamily="18" charset="0"/>
                <a:cs typeface="Times New Roman" panose="02020603050405020304" pitchFamily="18" charset="0"/>
              </a:rPr>
              <a:t>Ask for </a:t>
            </a:r>
            <a:r>
              <a:rPr lang="en-US" sz="2800" dirty="0" smtClean="0">
                <a:latin typeface="Times New Roman" panose="02020603050405020304" pitchFamily="18" charset="0"/>
                <a:cs typeface="Times New Roman" panose="02020603050405020304" pitchFamily="18" charset="0"/>
              </a:rPr>
              <a:t>help</a:t>
            </a:r>
          </a:p>
          <a:p>
            <a:r>
              <a:rPr lang="en-US" sz="2800" dirty="0" smtClean="0">
                <a:latin typeface="Times New Roman" panose="02020603050405020304" pitchFamily="18" charset="0"/>
                <a:cs typeface="Times New Roman" panose="02020603050405020304" pitchFamily="18" charset="0"/>
              </a:rPr>
              <a:t>Visit the Writing Lab</a:t>
            </a:r>
          </a:p>
          <a:p>
            <a:pPr marL="0" indent="0">
              <a:buNone/>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75251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4129-762C-4B50-87D3-B2F8EB5F39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9A9164-32A7-432C-95E2-51BF38A311D0}"/>
              </a:ext>
            </a:extLst>
          </p:cNvPr>
          <p:cNvSpPr>
            <a:spLocks noGrp="1"/>
          </p:cNvSpPr>
          <p:nvPr>
            <p:ph sz="quarter" idx="1"/>
          </p:nvPr>
        </p:nvSpPr>
        <p:spPr/>
        <p:txBody>
          <a:bodyPr/>
          <a:lstStyle/>
          <a:p>
            <a:pPr marL="0" indent="0">
              <a:buNone/>
            </a:pPr>
            <a:endParaRPr lang="en-US" dirty="0"/>
          </a:p>
          <a:p>
            <a:pPr marL="0" indent="0">
              <a:buNone/>
            </a:pPr>
            <a:r>
              <a:rPr lang="en-US" sz="4800" dirty="0" smtClean="0"/>
              <a:t>Questions</a:t>
            </a:r>
          </a:p>
          <a:p>
            <a:pPr marL="0" indent="0">
              <a:buNone/>
            </a:pPr>
            <a:endParaRPr lang="en-US" sz="4800" dirty="0"/>
          </a:p>
        </p:txBody>
      </p:sp>
    </p:spTree>
    <p:extLst>
      <p:ext uri="{BB962C8B-B14F-4D97-AF65-F5344CB8AC3E}">
        <p14:creationId xmlns:p14="http://schemas.microsoft.com/office/powerpoint/2010/main" val="40389558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B0978-FCAC-429C-9A37-E20010E61E99}"/>
              </a:ext>
            </a:extLst>
          </p:cNvPr>
          <p:cNvSpPr>
            <a:spLocks noGrp="1"/>
          </p:cNvSpPr>
          <p:nvPr>
            <p:ph type="title"/>
          </p:nvPr>
        </p:nvSpPr>
        <p:spPr>
          <a:xfrm>
            <a:off x="914400" y="274638"/>
            <a:ext cx="7772400" cy="868362"/>
          </a:xfrm>
        </p:spPr>
        <p:txBody>
          <a:bodyPr/>
          <a:lstStyle/>
          <a:p>
            <a:r>
              <a:rPr lang="en-US" dirty="0">
                <a:solidFill>
                  <a:schemeClr val="tx1"/>
                </a:solidFill>
                <a:latin typeface="Times New Roman" panose="02020603050405020304" pitchFamily="18" charset="0"/>
                <a:cs typeface="Times New Roman" panose="02020603050405020304" pitchFamily="18" charset="0"/>
              </a:rPr>
              <a:t>Evaluation </a:t>
            </a:r>
          </a:p>
        </p:txBody>
      </p:sp>
      <p:pic>
        <p:nvPicPr>
          <p:cNvPr id="5" name="Content Placeholder 4">
            <a:extLst>
              <a:ext uri="{FF2B5EF4-FFF2-40B4-BE49-F238E27FC236}">
                <a16:creationId xmlns:a16="http://schemas.microsoft.com/office/drawing/2014/main" id="{74351B33-B1E6-4642-A9E4-98CDC31C1B02}"/>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63930" y="1447800"/>
            <a:ext cx="7673339" cy="4572000"/>
          </a:xfrm>
        </p:spPr>
      </p:pic>
      <p:sp>
        <p:nvSpPr>
          <p:cNvPr id="6" name="Arc 5">
            <a:extLst>
              <a:ext uri="{FF2B5EF4-FFF2-40B4-BE49-F238E27FC236}">
                <a16:creationId xmlns:a16="http://schemas.microsoft.com/office/drawing/2014/main" id="{A95EBEB1-C66B-44C9-9165-2389BEB5A5E5}"/>
              </a:ext>
            </a:extLst>
          </p:cNvPr>
          <p:cNvSpPr/>
          <p:nvPr/>
        </p:nvSpPr>
        <p:spPr>
          <a:xfrm>
            <a:off x="1447800" y="4800600"/>
            <a:ext cx="4038600" cy="1219200"/>
          </a:xfrm>
          <a:prstGeom prst="arc">
            <a:avLst>
              <a:gd name="adj1" fmla="val 125129"/>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spTree>
    <p:extLst>
      <p:ext uri="{BB962C8B-B14F-4D97-AF65-F5344CB8AC3E}">
        <p14:creationId xmlns:p14="http://schemas.microsoft.com/office/powerpoint/2010/main" val="15049750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Times New Roman" panose="02020603050405020304" pitchFamily="18" charset="0"/>
                <a:cs typeface="Times New Roman" panose="02020603050405020304" pitchFamily="18" charset="0"/>
              </a:rPr>
              <a:t>Sources </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
          </p:nvPr>
        </p:nvSpPr>
        <p:spPr/>
        <p:txBody>
          <a:bodyPr/>
          <a:lstStyle/>
          <a:p>
            <a:pPr marL="0" indent="0">
              <a:buNone/>
            </a:pPr>
            <a:r>
              <a:rPr lang="en-US" dirty="0" smtClean="0">
                <a:hlinkClick r:id="rId2"/>
              </a:rPr>
              <a:t>https</a:t>
            </a:r>
            <a:r>
              <a:rPr lang="en-US" dirty="0">
                <a:hlinkClick r:id="rId2"/>
              </a:rPr>
              <a:t>://</a:t>
            </a:r>
            <a:r>
              <a:rPr lang="en-US" dirty="0" smtClean="0">
                <a:hlinkClick r:id="rId2"/>
              </a:rPr>
              <a:t>owl.purdue.edu/owl/research_and_citation/apa_style/apa_style_introduction.html</a:t>
            </a:r>
            <a:endParaRPr lang="en-US" dirty="0" smtClean="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47227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82562"/>
          </a:xfrm>
        </p:spPr>
        <p:txBody>
          <a:bodyPr>
            <a:normAutofit fontScale="90000"/>
          </a:bodyPr>
          <a:lstStyle/>
          <a:p>
            <a:endParaRPr lang="en-US" dirty="0"/>
          </a:p>
        </p:txBody>
      </p:sp>
      <p:pic>
        <p:nvPicPr>
          <p:cNvPr id="5" name="Content Placeholder 4" descr="Screen Clipping"/>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33400" y="609600"/>
            <a:ext cx="4130675" cy="5562600"/>
          </a:xfrm>
        </p:spPr>
      </p:pic>
      <p:sp>
        <p:nvSpPr>
          <p:cNvPr id="4" name="Content Placeholder 3"/>
          <p:cNvSpPr>
            <a:spLocks noGrp="1"/>
          </p:cNvSpPr>
          <p:nvPr>
            <p:ph sz="quarter" idx="2"/>
          </p:nvPr>
        </p:nvSpPr>
        <p:spPr>
          <a:xfrm>
            <a:off x="4933950" y="609600"/>
            <a:ext cx="3981450" cy="5943600"/>
          </a:xfrm>
        </p:spPr>
        <p:txBody>
          <a:bodyPr>
            <a:normAutofit fontScale="92500" lnSpcReduction="20000"/>
          </a:bodyPr>
          <a:lstStyle/>
          <a:p>
            <a:pPr marL="0" indent="0">
              <a:buNone/>
            </a:pPr>
            <a:r>
              <a:rPr lang="en-US" dirty="0" smtClean="0"/>
              <a:t>“</a:t>
            </a:r>
            <a:r>
              <a:rPr lang="en-US" dirty="0"/>
              <a:t>The Hershey Company (NYSE:HSY) </a:t>
            </a:r>
            <a:r>
              <a:rPr lang="en-US" u="sng" dirty="0">
                <a:solidFill>
                  <a:srgbClr val="FF0000"/>
                </a:solidFill>
              </a:rPr>
              <a:t>strengthened its position as a snacking leader today, announcing that it has entered into a definitive agreement to acquire ONE Brands, LLC, the maker of a line of low-sugar, high-protein nutrition bars</a:t>
            </a:r>
            <a:r>
              <a:rPr lang="en-US" dirty="0" smtClean="0"/>
              <a:t>. . .  Our </a:t>
            </a:r>
            <a:r>
              <a:rPr lang="en-US" dirty="0"/>
              <a:t>beloved confection brands will continue to be the engine that drives our business while we broaden our better-for-you portfolio, offering more snacking choices for more consumers</a:t>
            </a:r>
            <a:r>
              <a:rPr lang="en-US" dirty="0" smtClean="0"/>
              <a:t>. . . . </a:t>
            </a:r>
            <a:r>
              <a:rPr lang="en-US" u="sng" dirty="0" smtClean="0">
                <a:solidFill>
                  <a:srgbClr val="FF0000"/>
                </a:solidFill>
              </a:rPr>
              <a:t>The </a:t>
            </a:r>
            <a:r>
              <a:rPr lang="en-US" u="sng" dirty="0">
                <a:solidFill>
                  <a:srgbClr val="FF0000"/>
                </a:solidFill>
              </a:rPr>
              <a:t>acquisition is expected to </a:t>
            </a:r>
            <a:r>
              <a:rPr lang="en-US" u="sng" dirty="0" smtClean="0">
                <a:solidFill>
                  <a:srgbClr val="FF0000"/>
                </a:solidFill>
              </a:rPr>
              <a:t>enable</a:t>
            </a:r>
            <a:r>
              <a:rPr lang="en-US" u="sng" dirty="0">
                <a:solidFill>
                  <a:srgbClr val="FF0000"/>
                </a:solidFill>
              </a:rPr>
              <a:t> </a:t>
            </a:r>
            <a:r>
              <a:rPr lang="en-US" u="sng" dirty="0" smtClean="0">
                <a:solidFill>
                  <a:srgbClr val="FF0000"/>
                </a:solidFill>
              </a:rPr>
              <a:t>Hershey</a:t>
            </a:r>
            <a:r>
              <a:rPr lang="en-US" u="sng" dirty="0">
                <a:solidFill>
                  <a:srgbClr val="FF0000"/>
                </a:solidFill>
              </a:rPr>
              <a:t> to provide a competitive offering of brands in the nutrition bar category</a:t>
            </a:r>
            <a:r>
              <a:rPr lang="en-US" dirty="0" smtClean="0"/>
              <a:t>.”</a:t>
            </a:r>
            <a:endParaRPr lang="en-US" dirty="0"/>
          </a:p>
        </p:txBody>
      </p:sp>
    </p:spTree>
    <p:extLst>
      <p:ext uri="{BB962C8B-B14F-4D97-AF65-F5344CB8AC3E}">
        <p14:creationId xmlns:p14="http://schemas.microsoft.com/office/powerpoint/2010/main" val="10060822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505873"/>
            <a:ext cx="7772400" cy="4455854"/>
          </a:xfrm>
        </p:spPr>
      </p:pic>
      <p:sp>
        <p:nvSpPr>
          <p:cNvPr id="5" name="Arc 4"/>
          <p:cNvSpPr/>
          <p:nvPr/>
        </p:nvSpPr>
        <p:spPr>
          <a:xfrm>
            <a:off x="1447800" y="3962400"/>
            <a:ext cx="1676400" cy="381000"/>
          </a:xfrm>
          <a:prstGeom prst="arc">
            <a:avLst>
              <a:gd name="adj1" fmla="val 22077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09813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859887"/>
            <a:ext cx="7772400" cy="3747826"/>
          </a:xfrm>
        </p:spPr>
      </p:pic>
      <p:sp>
        <p:nvSpPr>
          <p:cNvPr id="5" name="Arc 4"/>
          <p:cNvSpPr/>
          <p:nvPr/>
        </p:nvSpPr>
        <p:spPr>
          <a:xfrm>
            <a:off x="5638800" y="2362200"/>
            <a:ext cx="1524000" cy="381000"/>
          </a:xfrm>
          <a:prstGeom prst="arc">
            <a:avLst>
              <a:gd name="adj1" fmla="val 119320"/>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93187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914400" y="1811889"/>
            <a:ext cx="7772400" cy="3843822"/>
          </a:xfrm>
        </p:spPr>
      </p:pic>
    </p:spTree>
    <p:extLst>
      <p:ext uri="{BB962C8B-B14F-4D97-AF65-F5344CB8AC3E}">
        <p14:creationId xmlns:p14="http://schemas.microsoft.com/office/powerpoint/2010/main" val="340520104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f39a3ea8-244b-4c24-88de-b172fb6a621a"/>
  <p:tag name="TPVERSION" val="8"/>
  <p:tag name="TPFULLVERSION" val="8.7.1.1"/>
  <p:tag name="PPTVERSION" val="16"/>
  <p:tag name="TPOS" val="2"/>
  <p:tag name="TPLASTSAVEVERSION" val="6.4 PC"/>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8068</TotalTime>
  <Words>755</Words>
  <Application>Microsoft Office PowerPoint</Application>
  <PresentationFormat>On-screen Show (4:3)</PresentationFormat>
  <Paragraphs>113</Paragraphs>
  <Slides>57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Calibri</vt:lpstr>
      <vt:lpstr>Franklin Gothic Book</vt:lpstr>
      <vt:lpstr>Perpetua</vt:lpstr>
      <vt:lpstr>Times New Roman</vt:lpstr>
      <vt:lpstr>Wingdings 2</vt:lpstr>
      <vt:lpstr>Equity</vt:lpstr>
      <vt:lpstr>Marketing 301 New/Emerging Innovations Project  Library Research Class  </vt:lpstr>
      <vt:lpstr>Your Assignment  </vt:lpstr>
      <vt:lpstr>Choose a Public Company</vt:lpstr>
      <vt:lpstr>On the Hershey site I found: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Morningstar to locate: -Revenues                  -Market Share -Recent Market Performance   -Current Company News  -Professional Stock Analysis   -Financials -Industry Peers  -Performance</vt:lpstr>
      <vt:lpstr>PowerPoint Presentation</vt:lpstr>
      <vt:lpstr>PowerPoint Presentation</vt:lpstr>
      <vt:lpstr>PowerPoint Presentation</vt:lpstr>
      <vt:lpstr>Use IBISWorld to locate: -Industry at a Glance                -Major Companies -Performance                            -Key Statistics  -Industry Outlook -Competitive Landscape </vt:lpstr>
      <vt:lpstr>PowerPoint Presentation</vt:lpstr>
      <vt:lpstr>PowerPoint Presentation</vt:lpstr>
      <vt:lpstr>PowerPoint Presentation</vt:lpstr>
      <vt:lpstr>PowerPoint Presentation</vt:lpstr>
      <vt:lpstr>PowerPoint Presentation</vt:lpstr>
      <vt:lpstr>What is a trade association?</vt:lpstr>
      <vt:lpstr>Types of information found on  trade association sites</vt:lpstr>
      <vt:lpstr>PowerPoint Presentation</vt:lpstr>
      <vt:lpstr>PowerPoint Presentation</vt:lpstr>
      <vt:lpstr>PowerPoint Presentation</vt:lpstr>
      <vt:lpstr>PowerPoint Presentation</vt:lpstr>
      <vt:lpstr>What is a think tank?</vt:lpstr>
      <vt:lpstr>Pew Research Center is a nonpartisan think tank that informs the public about the issues, attitudes and trends shaping the world. It conducts public opinion polling, demographic research, media content analysis and other social science research. Pew Research Center does not take policy positions.</vt:lpstr>
      <vt:lpstr>PowerPoint Presentation</vt:lpstr>
      <vt:lpstr>PowerPoint Presentation</vt:lpstr>
      <vt:lpstr>PowerPoint Presentation</vt:lpstr>
      <vt:lpstr>PowerPoint Presentation</vt:lpstr>
      <vt:lpstr>Get APA citation help with Purdue Owl</vt:lpstr>
      <vt:lpstr>PowerPoint Presentation</vt:lpstr>
      <vt:lpstr>PowerPoint Presentation</vt:lpstr>
      <vt:lpstr>PowerPoint Presentation</vt:lpstr>
      <vt:lpstr>APA: The Basics</vt:lpstr>
      <vt:lpstr>PowerPoint Presentation</vt:lpstr>
      <vt:lpstr>PowerPoint Presentation</vt:lpstr>
      <vt:lpstr>How to Cite</vt:lpstr>
      <vt:lpstr>Summary or paraphrase</vt:lpstr>
      <vt:lpstr>PowerPoint Presentation</vt:lpstr>
      <vt:lpstr>Headings</vt:lpstr>
      <vt:lpstr>Visit the Writing Lab</vt:lpstr>
      <vt:lpstr>PowerPoint Presentation</vt:lpstr>
      <vt:lpstr>PowerPoint Presentation</vt:lpstr>
      <vt:lpstr>PowerPoint Presentation</vt:lpstr>
      <vt:lpstr>What is Interlibrary Loan?</vt:lpstr>
      <vt:lpstr>PowerPoint Presentation</vt:lpstr>
      <vt:lpstr>How do I log in off campus?</vt:lpstr>
      <vt:lpstr>PowerPoint Presentation</vt:lpstr>
      <vt:lpstr>Need Help? </vt:lpstr>
      <vt:lpstr>Words of advice . . . </vt:lpstr>
      <vt:lpstr>PowerPoint Presentation</vt:lpstr>
      <vt:lpstr>Evaluation </vt:lpstr>
      <vt:lpstr>Sources </vt:lpstr>
    </vt:vector>
  </TitlesOfParts>
  <Company>SBU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301 Research Class</dc:title>
  <dc:creator>libstudent</dc:creator>
  <cp:lastModifiedBy>Tenglund, Ann</cp:lastModifiedBy>
  <cp:revision>886</cp:revision>
  <cp:lastPrinted>2019-09-27T15:52:12Z</cp:lastPrinted>
  <dcterms:created xsi:type="dcterms:W3CDTF">2013-09-24T14:12:57Z</dcterms:created>
  <dcterms:modified xsi:type="dcterms:W3CDTF">2019-10-04T12:58:39Z</dcterms:modified>
</cp:coreProperties>
</file>