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8"/>
  </p:notesMasterIdLst>
  <p:handoutMasterIdLst>
    <p:handoutMasterId r:id="rId49"/>
  </p:handoutMasterIdLst>
  <p:sldIdLst>
    <p:sldId id="256" r:id="rId2"/>
    <p:sldId id="579" r:id="rId3"/>
    <p:sldId id="576" r:id="rId4"/>
    <p:sldId id="786" r:id="rId5"/>
    <p:sldId id="790" r:id="rId6"/>
    <p:sldId id="787" r:id="rId7"/>
    <p:sldId id="758" r:id="rId8"/>
    <p:sldId id="713" r:id="rId9"/>
    <p:sldId id="736" r:id="rId10"/>
    <p:sldId id="737" r:id="rId11"/>
    <p:sldId id="738" r:id="rId12"/>
    <p:sldId id="739" r:id="rId13"/>
    <p:sldId id="870" r:id="rId14"/>
    <p:sldId id="805" r:id="rId15"/>
    <p:sldId id="853" r:id="rId16"/>
    <p:sldId id="807" r:id="rId17"/>
    <p:sldId id="808" r:id="rId18"/>
    <p:sldId id="881" r:id="rId19"/>
    <p:sldId id="838" r:id="rId20"/>
    <p:sldId id="839" r:id="rId21"/>
    <p:sldId id="841" r:id="rId22"/>
    <p:sldId id="840" r:id="rId23"/>
    <p:sldId id="880" r:id="rId24"/>
    <p:sldId id="878" r:id="rId25"/>
    <p:sldId id="645" r:id="rId26"/>
    <p:sldId id="571" r:id="rId27"/>
    <p:sldId id="802" r:id="rId28"/>
    <p:sldId id="801" r:id="rId29"/>
    <p:sldId id="800" r:id="rId30"/>
    <p:sldId id="804" r:id="rId31"/>
    <p:sldId id="544" r:id="rId32"/>
    <p:sldId id="875" r:id="rId33"/>
    <p:sldId id="873" r:id="rId34"/>
    <p:sldId id="649" r:id="rId35"/>
    <p:sldId id="876" r:id="rId36"/>
    <p:sldId id="864" r:id="rId37"/>
    <p:sldId id="874" r:id="rId38"/>
    <p:sldId id="865" r:id="rId39"/>
    <p:sldId id="829" r:id="rId40"/>
    <p:sldId id="793" r:id="rId41"/>
    <p:sldId id="563" r:id="rId42"/>
    <p:sldId id="332" r:id="rId43"/>
    <p:sldId id="862" r:id="rId44"/>
    <p:sldId id="276" r:id="rId45"/>
    <p:sldId id="365" r:id="rId46"/>
    <p:sldId id="665" r:id="rId47"/>
  </p:sldIdLst>
  <p:sldSz cx="9144000" cy="6858000" type="screen4x3"/>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D558159-2915-4950-86D1-C14428384C07}">
          <p14:sldIdLst>
            <p14:sldId id="256"/>
            <p14:sldId id="579"/>
            <p14:sldId id="576"/>
            <p14:sldId id="786"/>
            <p14:sldId id="790"/>
            <p14:sldId id="787"/>
            <p14:sldId id="758"/>
            <p14:sldId id="713"/>
            <p14:sldId id="736"/>
            <p14:sldId id="737"/>
            <p14:sldId id="738"/>
            <p14:sldId id="739"/>
            <p14:sldId id="870"/>
            <p14:sldId id="805"/>
            <p14:sldId id="853"/>
            <p14:sldId id="807"/>
            <p14:sldId id="808"/>
            <p14:sldId id="881"/>
            <p14:sldId id="838"/>
            <p14:sldId id="839"/>
            <p14:sldId id="841"/>
            <p14:sldId id="840"/>
            <p14:sldId id="880"/>
            <p14:sldId id="878"/>
            <p14:sldId id="645"/>
            <p14:sldId id="571"/>
            <p14:sldId id="802"/>
            <p14:sldId id="801"/>
            <p14:sldId id="800"/>
            <p14:sldId id="804"/>
            <p14:sldId id="544"/>
            <p14:sldId id="875"/>
            <p14:sldId id="873"/>
            <p14:sldId id="649"/>
            <p14:sldId id="876"/>
            <p14:sldId id="864"/>
            <p14:sldId id="874"/>
            <p14:sldId id="865"/>
            <p14:sldId id="829"/>
            <p14:sldId id="793"/>
            <p14:sldId id="563"/>
            <p14:sldId id="332"/>
            <p14:sldId id="862"/>
            <p14:sldId id="276"/>
            <p14:sldId id="365"/>
            <p14:sldId id="66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208" userDrawn="1">
          <p15:clr>
            <a:srgbClr val="A4A3A4"/>
          </p15:clr>
        </p15:guide>
        <p15:guide id="2" pos="292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sh, Mary Ellen" initials="AME"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412" autoAdjust="0"/>
    <p:restoredTop sz="95588" autoAdjust="0"/>
  </p:normalViewPr>
  <p:slideViewPr>
    <p:cSldViewPr>
      <p:cViewPr varScale="1">
        <p:scale>
          <a:sx n="100" d="100"/>
          <a:sy n="100" d="100"/>
        </p:scale>
        <p:origin x="1328" y="176"/>
      </p:cViewPr>
      <p:guideLst>
        <p:guide orient="horz" pos="2160"/>
        <p:guide pos="2880"/>
      </p:guideLst>
    </p:cSldViewPr>
  </p:slideViewPr>
  <p:outlineViewPr>
    <p:cViewPr>
      <p:scale>
        <a:sx n="33" d="100"/>
        <a:sy n="33" d="100"/>
      </p:scale>
      <p:origin x="0" y="12294"/>
    </p:cViewPr>
  </p:outlineViewPr>
  <p:notesTextViewPr>
    <p:cViewPr>
      <p:scale>
        <a:sx n="1" d="1"/>
        <a:sy n="1" d="1"/>
      </p:scale>
      <p:origin x="0" y="0"/>
    </p:cViewPr>
  </p:notesTextViewPr>
  <p:sorterViewPr>
    <p:cViewPr>
      <p:scale>
        <a:sx n="40" d="100"/>
        <a:sy n="40" d="100"/>
      </p:scale>
      <p:origin x="0" y="-3064"/>
    </p:cViewPr>
  </p:sorterViewPr>
  <p:notesViewPr>
    <p:cSldViewPr>
      <p:cViewPr varScale="1">
        <p:scale>
          <a:sx n="86" d="100"/>
          <a:sy n="86" d="100"/>
        </p:scale>
        <p:origin x="2166" y="72"/>
      </p:cViewPr>
      <p:guideLst>
        <p:guide orient="horz" pos="2208"/>
        <p:guide pos="292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0520"/>
          </a:xfrm>
          <a:prstGeom prst="rect">
            <a:avLst/>
          </a:prstGeom>
        </p:spPr>
        <p:txBody>
          <a:bodyPr vert="horz" lIns="93173" tIns="46585" rIns="93173" bIns="46585" rtlCol="0"/>
          <a:lstStyle>
            <a:lvl1pPr algn="l">
              <a:defRPr sz="1200"/>
            </a:lvl1pPr>
          </a:lstStyle>
          <a:p>
            <a:endParaRPr lang="en-US" dirty="0"/>
          </a:p>
        </p:txBody>
      </p:sp>
      <p:sp>
        <p:nvSpPr>
          <p:cNvPr id="3" name="Date Placeholder 2"/>
          <p:cNvSpPr>
            <a:spLocks noGrp="1"/>
          </p:cNvSpPr>
          <p:nvPr>
            <p:ph type="dt" sz="quarter" idx="1"/>
          </p:nvPr>
        </p:nvSpPr>
        <p:spPr>
          <a:xfrm>
            <a:off x="5265813" y="0"/>
            <a:ext cx="4028440" cy="350520"/>
          </a:xfrm>
          <a:prstGeom prst="rect">
            <a:avLst/>
          </a:prstGeom>
        </p:spPr>
        <p:txBody>
          <a:bodyPr vert="horz" lIns="93173" tIns="46585" rIns="93173" bIns="46585" rtlCol="0"/>
          <a:lstStyle>
            <a:lvl1pPr algn="r">
              <a:defRPr sz="1200"/>
            </a:lvl1pPr>
          </a:lstStyle>
          <a:p>
            <a:fld id="{3B304674-EBC7-4706-8993-95CDF5B94E86}" type="datetimeFigureOut">
              <a:rPr lang="en-US" smtClean="0"/>
              <a:t>2/28/20</a:t>
            </a:fld>
            <a:endParaRPr lang="en-US" dirty="0"/>
          </a:p>
        </p:txBody>
      </p:sp>
      <p:sp>
        <p:nvSpPr>
          <p:cNvPr id="4" name="Footer Placeholder 3"/>
          <p:cNvSpPr>
            <a:spLocks noGrp="1"/>
          </p:cNvSpPr>
          <p:nvPr>
            <p:ph type="ftr" sz="quarter" idx="2"/>
          </p:nvPr>
        </p:nvSpPr>
        <p:spPr>
          <a:xfrm>
            <a:off x="0" y="6658664"/>
            <a:ext cx="4028440" cy="350520"/>
          </a:xfrm>
          <a:prstGeom prst="rect">
            <a:avLst/>
          </a:prstGeom>
        </p:spPr>
        <p:txBody>
          <a:bodyPr vert="horz" lIns="93173" tIns="46585" rIns="93173" bIns="46585" rtlCol="0" anchor="b"/>
          <a:lstStyle>
            <a:lvl1pPr algn="l">
              <a:defRPr sz="1200"/>
            </a:lvl1pPr>
          </a:lstStyle>
          <a:p>
            <a:endParaRPr lang="en-US" dirty="0"/>
          </a:p>
        </p:txBody>
      </p:sp>
      <p:sp>
        <p:nvSpPr>
          <p:cNvPr id="5" name="Slide Number Placeholder 4"/>
          <p:cNvSpPr>
            <a:spLocks noGrp="1"/>
          </p:cNvSpPr>
          <p:nvPr>
            <p:ph type="sldNum" sz="quarter" idx="3"/>
          </p:nvPr>
        </p:nvSpPr>
        <p:spPr>
          <a:xfrm>
            <a:off x="5265813" y="6658664"/>
            <a:ext cx="4028440" cy="350520"/>
          </a:xfrm>
          <a:prstGeom prst="rect">
            <a:avLst/>
          </a:prstGeom>
        </p:spPr>
        <p:txBody>
          <a:bodyPr vert="horz" lIns="93173" tIns="46585" rIns="93173" bIns="46585" rtlCol="0" anchor="b"/>
          <a:lstStyle>
            <a:lvl1pPr algn="r">
              <a:defRPr sz="1200"/>
            </a:lvl1pPr>
          </a:lstStyle>
          <a:p>
            <a:fld id="{F4CCAB63-E545-4AFB-9AEF-B13CBC23A899}" type="slidenum">
              <a:rPr lang="en-US" smtClean="0"/>
              <a:t>‹#›</a:t>
            </a:fld>
            <a:endParaRPr lang="en-US" dirty="0"/>
          </a:p>
        </p:txBody>
      </p:sp>
    </p:spTree>
    <p:extLst>
      <p:ext uri="{BB962C8B-B14F-4D97-AF65-F5344CB8AC3E}">
        <p14:creationId xmlns:p14="http://schemas.microsoft.com/office/powerpoint/2010/main" val="29411326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0520"/>
          </a:xfrm>
          <a:prstGeom prst="rect">
            <a:avLst/>
          </a:prstGeom>
        </p:spPr>
        <p:txBody>
          <a:bodyPr vert="horz" lIns="93173" tIns="46585" rIns="93173" bIns="46585" rtlCol="0"/>
          <a:lstStyle>
            <a:lvl1pPr algn="l">
              <a:defRPr sz="1200"/>
            </a:lvl1pPr>
          </a:lstStyle>
          <a:p>
            <a:endParaRPr lang="en-US" dirty="0"/>
          </a:p>
        </p:txBody>
      </p:sp>
      <p:sp>
        <p:nvSpPr>
          <p:cNvPr id="3" name="Date Placeholder 2"/>
          <p:cNvSpPr>
            <a:spLocks noGrp="1"/>
          </p:cNvSpPr>
          <p:nvPr>
            <p:ph type="dt" idx="1"/>
          </p:nvPr>
        </p:nvSpPr>
        <p:spPr>
          <a:xfrm>
            <a:off x="5265813" y="0"/>
            <a:ext cx="4028440" cy="350520"/>
          </a:xfrm>
          <a:prstGeom prst="rect">
            <a:avLst/>
          </a:prstGeom>
        </p:spPr>
        <p:txBody>
          <a:bodyPr vert="horz" lIns="93173" tIns="46585" rIns="93173" bIns="46585" rtlCol="0"/>
          <a:lstStyle>
            <a:lvl1pPr algn="r">
              <a:defRPr sz="1200"/>
            </a:lvl1pPr>
          </a:lstStyle>
          <a:p>
            <a:fld id="{648F98C4-0448-4730-B848-10A9AE9A72A0}" type="datetimeFigureOut">
              <a:rPr lang="en-US" smtClean="0"/>
              <a:t>2/28/20</a:t>
            </a:fld>
            <a:endParaRPr lang="en-US" dirty="0"/>
          </a:p>
        </p:txBody>
      </p:sp>
      <p:sp>
        <p:nvSpPr>
          <p:cNvPr id="4" name="Slide Image Placeholder 3"/>
          <p:cNvSpPr>
            <a:spLocks noGrp="1" noRot="1" noChangeAspect="1"/>
          </p:cNvSpPr>
          <p:nvPr>
            <p:ph type="sldImg" idx="2"/>
          </p:nvPr>
        </p:nvSpPr>
        <p:spPr>
          <a:xfrm>
            <a:off x="2895600" y="525463"/>
            <a:ext cx="3505200" cy="2628900"/>
          </a:xfrm>
          <a:prstGeom prst="rect">
            <a:avLst/>
          </a:prstGeom>
          <a:noFill/>
          <a:ln w="12700">
            <a:solidFill>
              <a:prstClr val="black"/>
            </a:solidFill>
          </a:ln>
        </p:spPr>
        <p:txBody>
          <a:bodyPr vert="horz" lIns="93173" tIns="46585" rIns="93173" bIns="46585" rtlCol="0" anchor="ctr"/>
          <a:lstStyle/>
          <a:p>
            <a:endParaRPr lang="en-US" dirty="0"/>
          </a:p>
        </p:txBody>
      </p:sp>
      <p:sp>
        <p:nvSpPr>
          <p:cNvPr id="5" name="Notes Placeholder 4"/>
          <p:cNvSpPr>
            <a:spLocks noGrp="1"/>
          </p:cNvSpPr>
          <p:nvPr>
            <p:ph type="body" sz="quarter" idx="3"/>
          </p:nvPr>
        </p:nvSpPr>
        <p:spPr>
          <a:xfrm>
            <a:off x="929640" y="3329940"/>
            <a:ext cx="7437120" cy="3154680"/>
          </a:xfrm>
          <a:prstGeom prst="rect">
            <a:avLst/>
          </a:prstGeom>
        </p:spPr>
        <p:txBody>
          <a:bodyPr vert="horz" lIns="93173" tIns="46585" rIns="93173" bIns="4658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0520"/>
          </a:xfrm>
          <a:prstGeom prst="rect">
            <a:avLst/>
          </a:prstGeom>
        </p:spPr>
        <p:txBody>
          <a:bodyPr vert="horz" lIns="93173" tIns="46585" rIns="93173" bIns="46585" rtlCol="0" anchor="b"/>
          <a:lstStyle>
            <a:lvl1pPr algn="l">
              <a:defRPr sz="1200"/>
            </a:lvl1pPr>
          </a:lstStyle>
          <a:p>
            <a:endParaRPr lang="en-US" dirty="0"/>
          </a:p>
        </p:txBody>
      </p:sp>
      <p:sp>
        <p:nvSpPr>
          <p:cNvPr id="7" name="Slide Number Placeholder 6"/>
          <p:cNvSpPr>
            <a:spLocks noGrp="1"/>
          </p:cNvSpPr>
          <p:nvPr>
            <p:ph type="sldNum" sz="quarter" idx="5"/>
          </p:nvPr>
        </p:nvSpPr>
        <p:spPr>
          <a:xfrm>
            <a:off x="5265813" y="6658664"/>
            <a:ext cx="4028440" cy="350520"/>
          </a:xfrm>
          <a:prstGeom prst="rect">
            <a:avLst/>
          </a:prstGeom>
        </p:spPr>
        <p:txBody>
          <a:bodyPr vert="horz" lIns="93173" tIns="46585" rIns="93173" bIns="46585" rtlCol="0" anchor="b"/>
          <a:lstStyle>
            <a:lvl1pPr algn="r">
              <a:defRPr sz="1200"/>
            </a:lvl1pPr>
          </a:lstStyle>
          <a:p>
            <a:fld id="{8F7A78A6-D02E-4FEB-B4A3-BA235DB8F7B5}" type="slidenum">
              <a:rPr lang="en-US" smtClean="0"/>
              <a:t>‹#›</a:t>
            </a:fld>
            <a:endParaRPr lang="en-US" dirty="0"/>
          </a:p>
        </p:txBody>
      </p:sp>
    </p:spTree>
    <p:extLst>
      <p:ext uri="{BB962C8B-B14F-4D97-AF65-F5344CB8AC3E}">
        <p14:creationId xmlns:p14="http://schemas.microsoft.com/office/powerpoint/2010/main" val="22703742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7A78A6-D02E-4FEB-B4A3-BA235DB8F7B5}" type="slidenum">
              <a:rPr lang="en-US" smtClean="0"/>
              <a:t>1</a:t>
            </a:fld>
            <a:endParaRPr lang="en-US" dirty="0"/>
          </a:p>
        </p:txBody>
      </p:sp>
    </p:spTree>
    <p:extLst>
      <p:ext uri="{BB962C8B-B14F-4D97-AF65-F5344CB8AC3E}">
        <p14:creationId xmlns:p14="http://schemas.microsoft.com/office/powerpoint/2010/main" val="29349659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7A78A6-D02E-4FEB-B4A3-BA235DB8F7B5}" type="slidenum">
              <a:rPr lang="en-US" smtClean="0"/>
              <a:t>2</a:t>
            </a:fld>
            <a:endParaRPr lang="en-US" dirty="0"/>
          </a:p>
        </p:txBody>
      </p:sp>
    </p:spTree>
    <p:extLst>
      <p:ext uri="{BB962C8B-B14F-4D97-AF65-F5344CB8AC3E}">
        <p14:creationId xmlns:p14="http://schemas.microsoft.com/office/powerpoint/2010/main" val="10397204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7A78A6-D02E-4FEB-B4A3-BA235DB8F7B5}" type="slidenum">
              <a:rPr lang="en-US" smtClean="0"/>
              <a:t>21</a:t>
            </a:fld>
            <a:endParaRPr lang="en-US" dirty="0"/>
          </a:p>
        </p:txBody>
      </p:sp>
    </p:spTree>
    <p:extLst>
      <p:ext uri="{BB962C8B-B14F-4D97-AF65-F5344CB8AC3E}">
        <p14:creationId xmlns:p14="http://schemas.microsoft.com/office/powerpoint/2010/main" val="21538798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7A78A6-D02E-4FEB-B4A3-BA235DB8F7B5}" type="slidenum">
              <a:rPr lang="en-US" smtClean="0"/>
              <a:t>42</a:t>
            </a:fld>
            <a:endParaRPr lang="en-US" dirty="0"/>
          </a:p>
        </p:txBody>
      </p:sp>
    </p:spTree>
    <p:extLst>
      <p:ext uri="{BB962C8B-B14F-4D97-AF65-F5344CB8AC3E}">
        <p14:creationId xmlns:p14="http://schemas.microsoft.com/office/powerpoint/2010/main" val="29531957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7A78A6-D02E-4FEB-B4A3-BA235DB8F7B5}" type="slidenum">
              <a:rPr lang="en-US" smtClean="0"/>
              <a:t>44</a:t>
            </a:fld>
            <a:endParaRPr lang="en-US" dirty="0"/>
          </a:p>
        </p:txBody>
      </p:sp>
    </p:spTree>
    <p:extLst>
      <p:ext uri="{BB962C8B-B14F-4D97-AF65-F5344CB8AC3E}">
        <p14:creationId xmlns:p14="http://schemas.microsoft.com/office/powerpoint/2010/main" val="4563105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7A78A6-D02E-4FEB-B4A3-BA235DB8F7B5}" type="slidenum">
              <a:rPr lang="en-US" smtClean="0"/>
              <a:t>45</a:t>
            </a:fld>
            <a:endParaRPr lang="en-US" dirty="0"/>
          </a:p>
        </p:txBody>
      </p:sp>
    </p:spTree>
    <p:extLst>
      <p:ext uri="{BB962C8B-B14F-4D97-AF65-F5344CB8AC3E}">
        <p14:creationId xmlns:p14="http://schemas.microsoft.com/office/powerpoint/2010/main" val="33864103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useBgFill="1">
        <p:nvSpPr>
          <p:cNvPr id="13" name="Rounded Rectangle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fld id="{0F346EEF-B922-45D1-A65C-AE3A4314D118}" type="datetimeFigureOut">
              <a:rPr lang="en-US" smtClean="0"/>
              <a:t>2/28/20</a:t>
            </a:fld>
            <a:endParaRPr lang="en-US" dirty="0"/>
          </a:p>
        </p:txBody>
      </p:sp>
      <p:sp>
        <p:nvSpPr>
          <p:cNvPr id="17" name="Footer Placeholder 16"/>
          <p:cNvSpPr>
            <a:spLocks noGrp="1"/>
          </p:cNvSpPr>
          <p:nvPr>
            <p:ph type="ftr" sz="quarter" idx="11"/>
          </p:nvPr>
        </p:nvSpPr>
        <p:spPr/>
        <p:txBody>
          <a:bodyPr/>
          <a:lstStyle/>
          <a:p>
            <a:endParaRPr lang="en-US" dirty="0"/>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5C32048F-AEC5-4BBC-8BDD-CF0A8AFAD8F9}" type="slidenum">
              <a:rPr lang="en-US" smtClean="0"/>
              <a:t>‹#›</a:t>
            </a:fld>
            <a:endParaRPr lang="en-US" dirty="0"/>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en-US"/>
              <a:t>Click to edit Master 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F346EEF-B922-45D1-A65C-AE3A4314D118}" type="datetimeFigureOut">
              <a:rPr lang="en-US" smtClean="0"/>
              <a:t>2/28/20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C32048F-AEC5-4BBC-8BDD-CF0A8AFAD8F9}"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F346EEF-B922-45D1-A65C-AE3A4314D118}" type="datetimeFigureOut">
              <a:rPr lang="en-US" smtClean="0"/>
              <a:t>2/28/20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C32048F-AEC5-4BBC-8BDD-CF0A8AFAD8F9}"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0F346EEF-B922-45D1-A65C-AE3A4314D118}" type="datetimeFigureOut">
              <a:rPr lang="en-US" smtClean="0"/>
              <a:t>2/28/20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C32048F-AEC5-4BBC-8BDD-CF0A8AFAD8F9}" type="slidenum">
              <a:rPr lang="en-US" smtClean="0"/>
              <a:t>‹#›</a:t>
            </a:fld>
            <a:endParaRPr lang="en-US" dirty="0"/>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useBgFill="1">
        <p:nvSpPr>
          <p:cNvPr id="10" name="Rounded Rectangle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722313" y="952500"/>
            <a:ext cx="7772400" cy="1362075"/>
          </a:xfrm>
        </p:spPr>
        <p:txBody>
          <a:bodyPr anchor="b" anchorCtr="0"/>
          <a:lstStyle>
            <a:lvl1pPr algn="l">
              <a:buNone/>
              <a:defRPr sz="4000" b="0" cap="none"/>
            </a:lvl1pPr>
          </a:lstStyle>
          <a:p>
            <a:r>
              <a:rPr kumimoji="0" lang="en-US"/>
              <a:t>Click to edit Master title style</a:t>
            </a:r>
          </a:p>
        </p:txBody>
      </p:sp>
      <p:sp>
        <p:nvSpPr>
          <p:cNvPr id="3" name="Text Placeholder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0F346EEF-B922-45D1-A65C-AE3A4314D118}" type="datetimeFigureOut">
              <a:rPr lang="en-US" smtClean="0"/>
              <a:t>2/28/20</a:t>
            </a:fld>
            <a:endParaRPr lang="en-US" dirty="0"/>
          </a:p>
        </p:txBody>
      </p:sp>
      <p:sp>
        <p:nvSpPr>
          <p:cNvPr id="5" name="Footer Placeholder 4"/>
          <p:cNvSpPr>
            <a:spLocks noGrp="1"/>
          </p:cNvSpPr>
          <p:nvPr>
            <p:ph type="ftr" sz="quarter" idx="11"/>
          </p:nvPr>
        </p:nvSpPr>
        <p:spPr>
          <a:xfrm>
            <a:off x="800100" y="6172200"/>
            <a:ext cx="4000500" cy="457200"/>
          </a:xfrm>
        </p:spPr>
        <p:txBody>
          <a:bodyPr/>
          <a:lstStyle/>
          <a:p>
            <a:endParaRPr lang="en-US" dirty="0"/>
          </a:p>
        </p:txBody>
      </p:sp>
      <p:sp>
        <p:nvSpPr>
          <p:cNvPr id="7" name="Rectangle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Rectangle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6" name="Slide Number Placeholder 5"/>
          <p:cNvSpPr>
            <a:spLocks noGrp="1"/>
          </p:cNvSpPr>
          <p:nvPr>
            <p:ph type="sldNum" sz="quarter" idx="12"/>
          </p:nvPr>
        </p:nvSpPr>
        <p:spPr>
          <a:xfrm>
            <a:off x="146304" y="6208776"/>
            <a:ext cx="457200" cy="457200"/>
          </a:xfrm>
        </p:spPr>
        <p:txBody>
          <a:bodyPr/>
          <a:lstStyle/>
          <a:p>
            <a:fld id="{5C32048F-AEC5-4BBC-8BDD-CF0A8AFAD8F9}" type="slidenum">
              <a:rPr lang="en-US" smtClean="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5" name="Date Placeholder 4"/>
          <p:cNvSpPr>
            <a:spLocks noGrp="1"/>
          </p:cNvSpPr>
          <p:nvPr>
            <p:ph type="dt" sz="half" idx="10"/>
          </p:nvPr>
        </p:nvSpPr>
        <p:spPr/>
        <p:txBody>
          <a:bodyPr/>
          <a:lstStyle/>
          <a:p>
            <a:fld id="{0F346EEF-B922-45D1-A65C-AE3A4314D118}" type="datetimeFigureOut">
              <a:rPr lang="en-US" smtClean="0"/>
              <a:t>2/28/20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C32048F-AEC5-4BBC-8BDD-CF0A8AFAD8F9}" type="slidenum">
              <a:rPr lang="en-US" smtClean="0"/>
              <a:t>‹#›</a:t>
            </a:fld>
            <a:endParaRPr lang="en-US" dirty="0"/>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a:t>Click to edit Master title style</a:t>
            </a:r>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0F346EEF-B922-45D1-A65C-AE3A4314D118}" type="datetimeFigureOut">
              <a:rPr lang="en-US" smtClean="0"/>
              <a:t>2/28/20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C32048F-AEC5-4BBC-8BDD-CF0A8AFAD8F9}" type="slidenum">
              <a:rPr lang="en-US" smtClean="0"/>
              <a:t>‹#›</a:t>
            </a:fld>
            <a:endParaRPr lang="en-US" dirty="0"/>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0F346EEF-B922-45D1-A65C-AE3A4314D118}" type="datetimeFigureOut">
              <a:rPr lang="en-US" smtClean="0"/>
              <a:t>2/28/20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C32048F-AEC5-4BBC-8BDD-CF0A8AFAD8F9}"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346EEF-B922-45D1-A65C-AE3A4314D118}" type="datetimeFigureOut">
              <a:rPr lang="en-US" smtClean="0"/>
              <a:t>2/28/20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C32048F-AEC5-4BBC-8BDD-CF0A8AFAD8F9}"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a:t>Click to edit Master title style</a:t>
            </a:r>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0F346EEF-B922-45D1-A65C-AE3A4314D118}" type="datetimeFigureOut">
              <a:rPr lang="en-US" smtClean="0"/>
              <a:t>2/28/20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C32048F-AEC5-4BBC-8BDD-CF0A8AFAD8F9}" type="slidenum">
              <a:rPr lang="en-US" smtClean="0"/>
              <a:t>‹#›</a:t>
            </a:fld>
            <a:endParaRPr lang="en-US" dirty="0"/>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a:t>Click to edit Master title style</a:t>
            </a:r>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0F346EEF-B922-45D1-A65C-AE3A4314D118}" type="datetimeFigureOut">
              <a:rPr lang="en-US" smtClean="0"/>
              <a:t>2/28/20</a:t>
            </a:fld>
            <a:endParaRPr lang="en-US" dirty="0"/>
          </a:p>
        </p:txBody>
      </p:sp>
      <p:sp>
        <p:nvSpPr>
          <p:cNvPr id="6" name="Footer Placeholder 5"/>
          <p:cNvSpPr>
            <a:spLocks noGrp="1"/>
          </p:cNvSpPr>
          <p:nvPr>
            <p:ph type="ftr" sz="quarter" idx="11"/>
          </p:nvPr>
        </p:nvSpPr>
        <p:spPr>
          <a:xfrm>
            <a:off x="914400" y="6172200"/>
            <a:ext cx="3886200" cy="457200"/>
          </a:xfrm>
        </p:spPr>
        <p:txBody>
          <a:bodyPr/>
          <a:lstStyle/>
          <a:p>
            <a:endParaRPr lang="en-US" dirty="0"/>
          </a:p>
        </p:txBody>
      </p:sp>
      <p:sp>
        <p:nvSpPr>
          <p:cNvPr id="7" name="Slide Number Placeholder 6"/>
          <p:cNvSpPr>
            <a:spLocks noGrp="1"/>
          </p:cNvSpPr>
          <p:nvPr>
            <p:ph type="sldNum" sz="quarter" idx="12"/>
          </p:nvPr>
        </p:nvSpPr>
        <p:spPr>
          <a:xfrm>
            <a:off x="146304" y="6208776"/>
            <a:ext cx="457200" cy="457200"/>
          </a:xfrm>
        </p:spPr>
        <p:txBody>
          <a:bodyPr/>
          <a:lstStyle/>
          <a:p>
            <a:fld id="{5C32048F-AEC5-4BBC-8BDD-CF0A8AFAD8F9}" type="slidenum">
              <a:rPr lang="en-US" smtClean="0"/>
              <a:t>‹#›</a:t>
            </a:fld>
            <a:endParaRPr lang="en-US" dirty="0"/>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Rectangle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3" name="Rectangle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dirty="0"/>
              <a:t>Click icon to add picture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a:t>Click to edit Master title style</a:t>
            </a:r>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0F346EEF-B922-45D1-A65C-AE3A4314D118}" type="datetimeFigureOut">
              <a:rPr lang="en-US" smtClean="0"/>
              <a:t>2/28/20</a:t>
            </a:fld>
            <a:endParaRPr lang="en-US" dirty="0"/>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endParaRPr lang="en-US" dirty="0"/>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5C32048F-AEC5-4BBC-8BDD-CF0A8AFAD8F9}"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tmp"/><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tmp"/><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tmp"/><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tmp"/><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tmp"/><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tmp"/><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tmp"/><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tmp"/><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tmp"/><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tmp"/><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tmp"/><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tmp"/><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tmp"/><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tmp"/><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tmp"/><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tmp"/><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tmp"/><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tmp"/><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tmp"/><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tmp"/><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tmp"/><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tmp"/><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tmp"/><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0.tmp"/><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1.tmp"/><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33.tmp"/><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4.tmp"/></Relationships>
</file>

<file path=ppt/slides/_rels/slide43.xml.rels><?xml version="1.0" encoding="UTF-8" standalone="yes"?>
<Relationships xmlns="http://schemas.openxmlformats.org/package/2006/relationships"><Relationship Id="rId2" Type="http://schemas.openxmlformats.org/officeDocument/2006/relationships/image" Target="../media/image35.tmp"/><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tmp"/><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tmp"/><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6.tmp"/><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tmp"/><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tmp"/><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057400" y="3581400"/>
            <a:ext cx="6096000" cy="1981200"/>
          </a:xfrm>
        </p:spPr>
        <p:txBody>
          <a:bodyPr>
            <a:normAutofit/>
          </a:bodyPr>
          <a:lstStyle/>
          <a:p>
            <a:pPr algn="r">
              <a:spcBef>
                <a:spcPts val="0"/>
              </a:spcBef>
            </a:pPr>
            <a:endParaRPr lang="en-US" dirty="0">
              <a:solidFill>
                <a:schemeClr val="tx1"/>
              </a:solidFill>
            </a:endParaRPr>
          </a:p>
          <a:p>
            <a:pPr algn="r">
              <a:spcBef>
                <a:spcPts val="0"/>
              </a:spcBef>
            </a:pPr>
            <a:endParaRPr lang="en-US" dirty="0">
              <a:solidFill>
                <a:schemeClr val="tx1"/>
              </a:solidFill>
            </a:endParaRPr>
          </a:p>
          <a:p>
            <a:pPr algn="r">
              <a:spcBef>
                <a:spcPts val="0"/>
              </a:spcBef>
            </a:pPr>
            <a:r>
              <a:rPr lang="en-US" sz="2400" dirty="0">
                <a:solidFill>
                  <a:schemeClr val="tx1"/>
                </a:solidFill>
                <a:latin typeface="Times New Roman" panose="02020603050405020304" pitchFamily="18" charset="0"/>
                <a:cs typeface="Times New Roman" panose="02020603050405020304" pitchFamily="18" charset="0"/>
              </a:rPr>
              <a:t>Mary Ellen Ash</a:t>
            </a:r>
          </a:p>
          <a:p>
            <a:pPr algn="r">
              <a:spcBef>
                <a:spcPts val="0"/>
              </a:spcBef>
            </a:pPr>
            <a:r>
              <a:rPr lang="en-US" sz="2400" dirty="0">
                <a:solidFill>
                  <a:schemeClr val="tx1"/>
                </a:solidFill>
                <a:latin typeface="Times New Roman" panose="02020603050405020304" pitchFamily="18" charset="0"/>
                <a:cs typeface="Times New Roman" panose="02020603050405020304" pitchFamily="18" charset="0"/>
              </a:rPr>
              <a:t>Reference Librarian</a:t>
            </a:r>
          </a:p>
          <a:p>
            <a:pPr algn="r">
              <a:spcBef>
                <a:spcPts val="0"/>
              </a:spcBef>
            </a:pPr>
            <a:r>
              <a:rPr lang="en-US" sz="2400" dirty="0">
                <a:solidFill>
                  <a:schemeClr val="tx1"/>
                </a:solidFill>
                <a:latin typeface="Times New Roman" panose="02020603050405020304" pitchFamily="18" charset="0"/>
                <a:cs typeface="Times New Roman" panose="02020603050405020304" pitchFamily="18" charset="0"/>
              </a:rPr>
              <a:t>February 28, 2020</a:t>
            </a:r>
          </a:p>
          <a:p>
            <a:pPr algn="r">
              <a:spcBef>
                <a:spcPts val="0"/>
              </a:spcBef>
            </a:pPr>
            <a:endParaRPr lang="en-US" dirty="0">
              <a:solidFill>
                <a:schemeClr val="tx1"/>
              </a:solidFill>
            </a:endParaRPr>
          </a:p>
          <a:p>
            <a:pPr algn="r">
              <a:spcBef>
                <a:spcPts val="0"/>
              </a:spcBef>
            </a:pPr>
            <a:endParaRPr lang="en-US" dirty="0">
              <a:solidFill>
                <a:schemeClr val="tx1"/>
              </a:solidFill>
            </a:endParaRPr>
          </a:p>
        </p:txBody>
      </p:sp>
      <p:sp>
        <p:nvSpPr>
          <p:cNvPr id="2" name="Title 1"/>
          <p:cNvSpPr>
            <a:spLocks noGrp="1"/>
          </p:cNvSpPr>
          <p:nvPr>
            <p:ph type="ctrTitle"/>
          </p:nvPr>
        </p:nvSpPr>
        <p:spPr>
          <a:xfrm>
            <a:off x="990600" y="1295400"/>
            <a:ext cx="7772400" cy="2457450"/>
          </a:xfrm>
        </p:spPr>
        <p:txBody>
          <a:bodyPr>
            <a:normAutofit/>
          </a:bodyPr>
          <a:lstStyle/>
          <a:p>
            <a:r>
              <a:rPr lang="en-US" sz="3400" dirty="0">
                <a:latin typeface="Times New Roman" panose="02020603050405020304" pitchFamily="18" charset="0"/>
                <a:cs typeface="Times New Roman" panose="02020603050405020304" pitchFamily="18" charset="0"/>
              </a:rPr>
              <a:t>Marketing 301</a:t>
            </a:r>
            <a:br>
              <a:rPr lang="en-US" sz="36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New/Emerging Innovations Project </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Library Research Class </a:t>
            </a:r>
            <a:br>
              <a:rPr lang="en-US" sz="2800" dirty="0">
                <a:latin typeface="Times New Roman" panose="02020603050405020304" pitchFamily="18" charset="0"/>
                <a:cs typeface="Times New Roman" panose="02020603050405020304" pitchFamily="18" charset="0"/>
              </a:rPr>
            </a:b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363422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Clipping"/>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914400" y="2328636"/>
            <a:ext cx="7772400" cy="2810327"/>
          </a:xfrm>
        </p:spPr>
      </p:pic>
      <p:sp>
        <p:nvSpPr>
          <p:cNvPr id="5" name="Arc 4"/>
          <p:cNvSpPr/>
          <p:nvPr/>
        </p:nvSpPr>
        <p:spPr>
          <a:xfrm>
            <a:off x="1828800" y="3962400"/>
            <a:ext cx="1981200" cy="304800"/>
          </a:xfrm>
          <a:prstGeom prst="arc">
            <a:avLst>
              <a:gd name="adj1" fmla="val 28652"/>
              <a:gd name="adj2" fmla="val 0"/>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9502505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creen Clipping"/>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914400" y="1719072"/>
            <a:ext cx="7772400" cy="4029456"/>
          </a:xfrm>
        </p:spPr>
      </p:pic>
      <p:sp>
        <p:nvSpPr>
          <p:cNvPr id="3" name="Arc 2"/>
          <p:cNvSpPr/>
          <p:nvPr/>
        </p:nvSpPr>
        <p:spPr>
          <a:xfrm>
            <a:off x="6248400" y="2286000"/>
            <a:ext cx="1676400" cy="685800"/>
          </a:xfrm>
          <a:prstGeom prst="arc">
            <a:avLst>
              <a:gd name="adj1" fmla="val 228836"/>
              <a:gd name="adj2" fmla="val 0"/>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5976731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1858962"/>
          </a:xfrm>
        </p:spPr>
        <p:txBody>
          <a:bodyPr>
            <a:noAutofit/>
          </a:bodyPr>
          <a:lstStyle/>
          <a:p>
            <a:r>
              <a:rPr lang="en-US" sz="1800" dirty="0">
                <a:solidFill>
                  <a:schemeClr val="tx1"/>
                </a:solidFill>
                <a:latin typeface="Times New Roman" panose="02020603050405020304" pitchFamily="18" charset="0"/>
                <a:cs typeface="Times New Roman" panose="02020603050405020304" pitchFamily="18" charset="0"/>
              </a:rPr>
              <a:t>Use Morningstar to locate:</a:t>
            </a:r>
            <a:br>
              <a:rPr lang="en-US" sz="1800" dirty="0">
                <a:solidFill>
                  <a:schemeClr val="tx1"/>
                </a:solidFill>
                <a:latin typeface="Times New Roman" panose="02020603050405020304" pitchFamily="18" charset="0"/>
                <a:cs typeface="Times New Roman" panose="02020603050405020304" pitchFamily="18" charset="0"/>
              </a:rPr>
            </a:br>
            <a:r>
              <a:rPr lang="en-US" sz="1800" dirty="0">
                <a:solidFill>
                  <a:schemeClr val="tx1"/>
                </a:solidFill>
                <a:latin typeface="Times New Roman" panose="02020603050405020304" pitchFamily="18" charset="0"/>
                <a:cs typeface="Times New Roman" panose="02020603050405020304" pitchFamily="18" charset="0"/>
              </a:rPr>
              <a:t>-Revenues	                 -Market Share</a:t>
            </a:r>
            <a:br>
              <a:rPr lang="en-US" sz="1800" dirty="0">
                <a:solidFill>
                  <a:schemeClr val="tx1"/>
                </a:solidFill>
                <a:latin typeface="Times New Roman" panose="02020603050405020304" pitchFamily="18" charset="0"/>
                <a:cs typeface="Times New Roman" panose="02020603050405020304" pitchFamily="18" charset="0"/>
              </a:rPr>
            </a:br>
            <a:r>
              <a:rPr lang="en-US" sz="1800" dirty="0">
                <a:solidFill>
                  <a:schemeClr val="tx1"/>
                </a:solidFill>
                <a:latin typeface="Times New Roman" panose="02020603050405020304" pitchFamily="18" charset="0"/>
                <a:cs typeface="Times New Roman" panose="02020603050405020304" pitchFamily="18" charset="0"/>
              </a:rPr>
              <a:t>-Recent Market Performance   -Current Company News </a:t>
            </a:r>
            <a:br>
              <a:rPr lang="en-US" sz="1800" dirty="0">
                <a:solidFill>
                  <a:schemeClr val="tx1"/>
                </a:solidFill>
                <a:latin typeface="Times New Roman" panose="02020603050405020304" pitchFamily="18" charset="0"/>
                <a:cs typeface="Times New Roman" panose="02020603050405020304" pitchFamily="18" charset="0"/>
              </a:rPr>
            </a:br>
            <a:r>
              <a:rPr lang="en-US" sz="1800" dirty="0">
                <a:solidFill>
                  <a:schemeClr val="tx1"/>
                </a:solidFill>
                <a:latin typeface="Times New Roman" panose="02020603050405020304" pitchFamily="18" charset="0"/>
                <a:cs typeface="Times New Roman" panose="02020603050405020304" pitchFamily="18" charset="0"/>
              </a:rPr>
              <a:t>-Professional Stock Analysis   -Financials</a:t>
            </a:r>
            <a:br>
              <a:rPr lang="en-US" sz="1800" dirty="0">
                <a:solidFill>
                  <a:schemeClr val="tx1"/>
                </a:solidFill>
                <a:latin typeface="Times New Roman" panose="02020603050405020304" pitchFamily="18" charset="0"/>
                <a:cs typeface="Times New Roman" panose="02020603050405020304" pitchFamily="18" charset="0"/>
              </a:rPr>
            </a:br>
            <a:r>
              <a:rPr lang="en-US" sz="1800" dirty="0">
                <a:solidFill>
                  <a:schemeClr val="tx1"/>
                </a:solidFill>
                <a:latin typeface="Times New Roman" panose="02020603050405020304" pitchFamily="18" charset="0"/>
                <a:cs typeface="Times New Roman" panose="02020603050405020304" pitchFamily="18" charset="0"/>
              </a:rPr>
              <a:t>-Industry Peers </a:t>
            </a:r>
            <a:br>
              <a:rPr lang="en-US" sz="1800" dirty="0">
                <a:solidFill>
                  <a:schemeClr val="tx1"/>
                </a:solidFill>
                <a:latin typeface="Times New Roman" panose="02020603050405020304" pitchFamily="18" charset="0"/>
                <a:cs typeface="Times New Roman" panose="02020603050405020304" pitchFamily="18" charset="0"/>
              </a:rPr>
            </a:br>
            <a:r>
              <a:rPr lang="en-US" sz="1800" dirty="0">
                <a:solidFill>
                  <a:schemeClr val="tx1"/>
                </a:solidFill>
                <a:latin typeface="Times New Roman" panose="02020603050405020304" pitchFamily="18" charset="0"/>
                <a:cs typeface="Times New Roman" panose="02020603050405020304" pitchFamily="18" charset="0"/>
              </a:rPr>
              <a:t>-Performance</a:t>
            </a:r>
          </a:p>
        </p:txBody>
      </p:sp>
      <p:sp>
        <p:nvSpPr>
          <p:cNvPr id="5" name="Arc 4"/>
          <p:cNvSpPr/>
          <p:nvPr/>
        </p:nvSpPr>
        <p:spPr>
          <a:xfrm>
            <a:off x="914400" y="2133600"/>
            <a:ext cx="6248400" cy="2362200"/>
          </a:xfrm>
          <a:prstGeom prst="arc">
            <a:avLst>
              <a:gd name="adj1" fmla="val 88283"/>
              <a:gd name="adj2" fmla="val 0"/>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6" name="Content Placeholder 5" descr="Screen Clipping"/>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914400" y="2057400"/>
            <a:ext cx="7772400" cy="4038600"/>
          </a:xfrm>
        </p:spPr>
      </p:pic>
    </p:spTree>
    <p:extLst>
      <p:ext uri="{BB962C8B-B14F-4D97-AF65-F5344CB8AC3E}">
        <p14:creationId xmlns:p14="http://schemas.microsoft.com/office/powerpoint/2010/main" val="13116075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Clipping"/>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990600" y="1524000"/>
            <a:ext cx="7772400" cy="4412073"/>
          </a:xfrm>
        </p:spPr>
        <p:style>
          <a:lnRef idx="0">
            <a:schemeClr val="accent1"/>
          </a:lnRef>
          <a:fillRef idx="3">
            <a:schemeClr val="accent1"/>
          </a:fillRef>
          <a:effectRef idx="3">
            <a:schemeClr val="accent1"/>
          </a:effectRef>
          <a:fontRef idx="minor">
            <a:schemeClr val="lt1"/>
          </a:fontRef>
        </p:style>
      </p:pic>
      <p:sp>
        <p:nvSpPr>
          <p:cNvPr id="6" name="Arc 5"/>
          <p:cNvSpPr/>
          <p:nvPr/>
        </p:nvSpPr>
        <p:spPr>
          <a:xfrm>
            <a:off x="2895600" y="3505200"/>
            <a:ext cx="6019800" cy="914400"/>
          </a:xfrm>
          <a:prstGeom prst="arc">
            <a:avLst>
              <a:gd name="adj1" fmla="val 88283"/>
              <a:gd name="adj2" fmla="val 0"/>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5960501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Clipping"/>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914400" y="2328636"/>
            <a:ext cx="7772400" cy="2810327"/>
          </a:xfrm>
        </p:spPr>
      </p:pic>
      <p:sp>
        <p:nvSpPr>
          <p:cNvPr id="5" name="Arc 4"/>
          <p:cNvSpPr/>
          <p:nvPr/>
        </p:nvSpPr>
        <p:spPr>
          <a:xfrm>
            <a:off x="1752600" y="3429000"/>
            <a:ext cx="1600200" cy="533400"/>
          </a:xfrm>
          <a:prstGeom prst="arc">
            <a:avLst>
              <a:gd name="adj1" fmla="val 300877"/>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5708085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415128"/>
            <a:ext cx="7772400" cy="1261272"/>
          </a:xfrm>
        </p:spPr>
        <p:txBody>
          <a:bodyPr>
            <a:noAutofit/>
          </a:bodyPr>
          <a:lstStyle/>
          <a:p>
            <a:r>
              <a:rPr lang="en-US" sz="1400" dirty="0">
                <a:solidFill>
                  <a:schemeClr val="tx1"/>
                </a:solidFill>
                <a:latin typeface="Times New Roman" panose="02020603050405020304" pitchFamily="18" charset="0"/>
                <a:cs typeface="Times New Roman" panose="02020603050405020304" pitchFamily="18" charset="0"/>
              </a:rPr>
              <a:t>Use IBISWorld to locate:</a:t>
            </a:r>
            <a:br>
              <a:rPr lang="en-US" sz="1400" dirty="0">
                <a:solidFill>
                  <a:schemeClr val="tx1"/>
                </a:solidFill>
                <a:latin typeface="Times New Roman" panose="02020603050405020304" pitchFamily="18" charset="0"/>
                <a:cs typeface="Times New Roman" panose="02020603050405020304" pitchFamily="18" charset="0"/>
              </a:rPr>
            </a:br>
            <a:r>
              <a:rPr lang="en-US" sz="1400" dirty="0">
                <a:solidFill>
                  <a:schemeClr val="tx1"/>
                </a:solidFill>
                <a:latin typeface="Times New Roman" panose="02020603050405020304" pitchFamily="18" charset="0"/>
                <a:cs typeface="Times New Roman" panose="02020603050405020304" pitchFamily="18" charset="0"/>
              </a:rPr>
              <a:t>-Industry at a Glance                -Major Companies</a:t>
            </a:r>
            <a:br>
              <a:rPr lang="en-US" sz="1400" dirty="0">
                <a:solidFill>
                  <a:schemeClr val="tx1"/>
                </a:solidFill>
                <a:latin typeface="Times New Roman" panose="02020603050405020304" pitchFamily="18" charset="0"/>
                <a:cs typeface="Times New Roman" panose="02020603050405020304" pitchFamily="18" charset="0"/>
              </a:rPr>
            </a:br>
            <a:r>
              <a:rPr lang="en-US" sz="1400" dirty="0">
                <a:solidFill>
                  <a:schemeClr val="tx1"/>
                </a:solidFill>
                <a:latin typeface="Times New Roman" panose="02020603050405020304" pitchFamily="18" charset="0"/>
                <a:cs typeface="Times New Roman" panose="02020603050405020304" pitchFamily="18" charset="0"/>
              </a:rPr>
              <a:t>-Performance                            -Key Statistics </a:t>
            </a:r>
            <a:br>
              <a:rPr lang="en-US" sz="1400" dirty="0">
                <a:solidFill>
                  <a:schemeClr val="tx1"/>
                </a:solidFill>
                <a:latin typeface="Times New Roman" panose="02020603050405020304" pitchFamily="18" charset="0"/>
                <a:cs typeface="Times New Roman" panose="02020603050405020304" pitchFamily="18" charset="0"/>
              </a:rPr>
            </a:br>
            <a:r>
              <a:rPr lang="en-US" sz="1400" dirty="0">
                <a:solidFill>
                  <a:schemeClr val="tx1"/>
                </a:solidFill>
                <a:latin typeface="Times New Roman" panose="02020603050405020304" pitchFamily="18" charset="0"/>
                <a:cs typeface="Times New Roman" panose="02020603050405020304" pitchFamily="18" charset="0"/>
              </a:rPr>
              <a:t>-Industry Outlook</a:t>
            </a:r>
            <a:br>
              <a:rPr lang="en-US" sz="1400" dirty="0">
                <a:solidFill>
                  <a:schemeClr val="tx1"/>
                </a:solidFill>
                <a:latin typeface="Times New Roman" panose="02020603050405020304" pitchFamily="18" charset="0"/>
                <a:cs typeface="Times New Roman" panose="02020603050405020304" pitchFamily="18" charset="0"/>
              </a:rPr>
            </a:br>
            <a:r>
              <a:rPr lang="en-US" sz="1400" dirty="0">
                <a:solidFill>
                  <a:schemeClr val="tx1"/>
                </a:solidFill>
                <a:latin typeface="Times New Roman" panose="02020603050405020304" pitchFamily="18" charset="0"/>
                <a:cs typeface="Times New Roman" panose="02020603050405020304" pitchFamily="18" charset="0"/>
              </a:rPr>
              <a:t>-Competitive Landscape </a:t>
            </a:r>
            <a:endParaRPr lang="en-US" sz="1400" dirty="0"/>
          </a:p>
        </p:txBody>
      </p:sp>
      <p:pic>
        <p:nvPicPr>
          <p:cNvPr id="4" name="Content Placeholder 3" descr="Screen Clipping"/>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870098" y="1981200"/>
            <a:ext cx="7772400" cy="4309272"/>
          </a:xfrm>
        </p:spPr>
      </p:pic>
      <p:sp>
        <p:nvSpPr>
          <p:cNvPr id="3" name="Arc 2"/>
          <p:cNvSpPr/>
          <p:nvPr/>
        </p:nvSpPr>
        <p:spPr>
          <a:xfrm>
            <a:off x="2514600" y="4114800"/>
            <a:ext cx="2057400" cy="1295400"/>
          </a:xfrm>
          <a:prstGeom prst="arc">
            <a:avLst>
              <a:gd name="adj1" fmla="val 427504"/>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9393116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Clipping"/>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1066886" y="1447800"/>
            <a:ext cx="7467428" cy="4572000"/>
          </a:xfrm>
        </p:spPr>
      </p:pic>
      <p:sp>
        <p:nvSpPr>
          <p:cNvPr id="3" name="Arc 2"/>
          <p:cNvSpPr/>
          <p:nvPr/>
        </p:nvSpPr>
        <p:spPr>
          <a:xfrm>
            <a:off x="2286000" y="3200400"/>
            <a:ext cx="6096000" cy="1752600"/>
          </a:xfrm>
          <a:prstGeom prst="arc">
            <a:avLst>
              <a:gd name="adj1" fmla="val 139586"/>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7612177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Clipping"/>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1148575" y="1447800"/>
            <a:ext cx="7304049" cy="4572000"/>
          </a:xfrm>
        </p:spPr>
      </p:pic>
      <p:sp>
        <p:nvSpPr>
          <p:cNvPr id="5" name="Arc 4"/>
          <p:cNvSpPr/>
          <p:nvPr/>
        </p:nvSpPr>
        <p:spPr>
          <a:xfrm>
            <a:off x="685800" y="2895600"/>
            <a:ext cx="8001000" cy="762000"/>
          </a:xfrm>
          <a:prstGeom prst="arc">
            <a:avLst>
              <a:gd name="adj1" fmla="val 61742"/>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Arc 5"/>
          <p:cNvSpPr/>
          <p:nvPr/>
        </p:nvSpPr>
        <p:spPr>
          <a:xfrm>
            <a:off x="685799" y="4495800"/>
            <a:ext cx="8001001" cy="914400"/>
          </a:xfrm>
          <a:prstGeom prst="arc">
            <a:avLst>
              <a:gd name="adj1" fmla="val 90184"/>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2589217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Clipping"/>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955477" y="2476435"/>
            <a:ext cx="7690245" cy="2514729"/>
          </a:xfrm>
        </p:spPr>
      </p:pic>
      <p:sp>
        <p:nvSpPr>
          <p:cNvPr id="5" name="Arc 4"/>
          <p:cNvSpPr/>
          <p:nvPr/>
        </p:nvSpPr>
        <p:spPr>
          <a:xfrm>
            <a:off x="1524000" y="3124200"/>
            <a:ext cx="4267200" cy="381000"/>
          </a:xfrm>
          <a:prstGeom prst="arc">
            <a:avLst>
              <a:gd name="adj1" fmla="val 145128"/>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1896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Screen Clipping"/>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914400" y="1588931"/>
            <a:ext cx="7772400" cy="4289738"/>
          </a:xfrm>
        </p:spPr>
      </p:pic>
      <p:sp>
        <p:nvSpPr>
          <p:cNvPr id="3" name="Arc 2"/>
          <p:cNvSpPr/>
          <p:nvPr/>
        </p:nvSpPr>
        <p:spPr>
          <a:xfrm>
            <a:off x="533400" y="2209800"/>
            <a:ext cx="2438400" cy="1143000"/>
          </a:xfrm>
          <a:prstGeom prst="arc">
            <a:avLst>
              <a:gd name="adj1" fmla="val 449420"/>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2044330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944562"/>
          </a:xfrm>
        </p:spPr>
        <p:txBody>
          <a:bodyPr/>
          <a:lstStyle/>
          <a:p>
            <a:r>
              <a:rPr lang="en-US" dirty="0">
                <a:solidFill>
                  <a:schemeClr val="tx1"/>
                </a:solidFill>
                <a:latin typeface="Times New Roman" panose="02020603050405020304" pitchFamily="18" charset="0"/>
                <a:cs typeface="Times New Roman" panose="02020603050405020304" pitchFamily="18" charset="0"/>
              </a:rPr>
              <a:t>Your Assignment  </a:t>
            </a:r>
            <a:endParaRPr lang="en-US" dirty="0"/>
          </a:p>
        </p:txBody>
      </p:sp>
      <p:sp>
        <p:nvSpPr>
          <p:cNvPr id="3" name="Content Placeholder 2"/>
          <p:cNvSpPr>
            <a:spLocks noGrp="1"/>
          </p:cNvSpPr>
          <p:nvPr>
            <p:ph sz="quarter" idx="1"/>
          </p:nvPr>
        </p:nvSpPr>
        <p:spPr>
          <a:xfrm>
            <a:off x="914400" y="1371600"/>
            <a:ext cx="7772400" cy="4648200"/>
          </a:xfrm>
        </p:spPr>
        <p:txBody>
          <a:bodyPr>
            <a:normAutofit fontScale="92500" lnSpcReduction="20000"/>
          </a:bodyPr>
          <a:lstStyle/>
          <a:p>
            <a:r>
              <a:rPr lang="en-US" sz="2400" dirty="0">
                <a:latin typeface="Times New Roman" panose="02020603050405020304" pitchFamily="18" charset="0"/>
                <a:cs typeface="Times New Roman" panose="02020603050405020304" pitchFamily="18" charset="0"/>
              </a:rPr>
              <a:t>Choose a publicly held company and identify one of the company’s recent or emerging innovations;</a:t>
            </a:r>
          </a:p>
          <a:p>
            <a:r>
              <a:rPr lang="en-US" sz="2400" dirty="0">
                <a:latin typeface="Times New Roman" panose="02020603050405020304" pitchFamily="18" charset="0"/>
                <a:cs typeface="Times New Roman" panose="02020603050405020304" pitchFamily="18" charset="0"/>
              </a:rPr>
              <a:t>Become an expert on the company; </a:t>
            </a:r>
          </a:p>
          <a:p>
            <a:r>
              <a:rPr lang="en-US" sz="2400" dirty="0">
                <a:latin typeface="Times New Roman" panose="02020603050405020304" pitchFamily="18" charset="0"/>
                <a:cs typeface="Times New Roman" panose="02020603050405020304" pitchFamily="18" charset="0"/>
              </a:rPr>
              <a:t>Become an expert on the product innovation, including how it differs from current practices; </a:t>
            </a:r>
          </a:p>
          <a:p>
            <a:r>
              <a:rPr lang="en-US" sz="2400" dirty="0">
                <a:latin typeface="Times New Roman" panose="02020603050405020304" pitchFamily="18" charset="0"/>
                <a:cs typeface="Times New Roman" panose="02020603050405020304" pitchFamily="18" charset="0"/>
              </a:rPr>
              <a:t>Who is the target market the company is trying to reach with the innovation; </a:t>
            </a:r>
          </a:p>
          <a:p>
            <a:r>
              <a:rPr lang="en-US" sz="2400" dirty="0">
                <a:latin typeface="Times New Roman" panose="02020603050405020304" pitchFamily="18" charset="0"/>
                <a:cs typeface="Times New Roman" panose="02020603050405020304" pitchFamily="18" charset="0"/>
              </a:rPr>
              <a:t>Locate at least three trends/factors from three different marketing external environmental forces; </a:t>
            </a:r>
          </a:p>
          <a:p>
            <a:r>
              <a:rPr lang="en-US" sz="2400" dirty="0">
                <a:latin typeface="Times New Roman" panose="02020603050405020304" pitchFamily="18" charset="0"/>
                <a:cs typeface="Times New Roman" panose="02020603050405020304" pitchFamily="18" charset="0"/>
              </a:rPr>
              <a:t>Discuss how this innovation fits into the overall strategy and mission of the company; and </a:t>
            </a:r>
          </a:p>
          <a:p>
            <a:r>
              <a:rPr lang="en-US" sz="2400" dirty="0">
                <a:latin typeface="Times New Roman" panose="02020603050405020304" pitchFamily="18" charset="0"/>
                <a:cs typeface="Times New Roman" panose="02020603050405020304" pitchFamily="18" charset="0"/>
              </a:rPr>
              <a:t>Use at least 5 different outside sources with at least 3 different sources from library day. Research should be from within the last six months. </a:t>
            </a:r>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83026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Clipping"/>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914400" y="1964851"/>
            <a:ext cx="7772400" cy="3537898"/>
          </a:xfrm>
        </p:spPr>
      </p:pic>
      <p:sp>
        <p:nvSpPr>
          <p:cNvPr id="3" name="Arc 2"/>
          <p:cNvSpPr/>
          <p:nvPr/>
        </p:nvSpPr>
        <p:spPr>
          <a:xfrm>
            <a:off x="2362200" y="2514600"/>
            <a:ext cx="5486400" cy="1219200"/>
          </a:xfrm>
          <a:prstGeom prst="arc">
            <a:avLst>
              <a:gd name="adj1" fmla="val 57512"/>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7006781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Clipping"/>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914400" y="2001677"/>
            <a:ext cx="7772400" cy="4094323"/>
          </a:xfrm>
        </p:spPr>
      </p:pic>
      <p:sp>
        <p:nvSpPr>
          <p:cNvPr id="3" name="Arc 2"/>
          <p:cNvSpPr/>
          <p:nvPr/>
        </p:nvSpPr>
        <p:spPr>
          <a:xfrm>
            <a:off x="533400" y="2743200"/>
            <a:ext cx="8305800" cy="1524000"/>
          </a:xfrm>
          <a:prstGeom prst="arc">
            <a:avLst>
              <a:gd name="adj1" fmla="val 35809"/>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5564081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Clipping"/>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914400" y="2010574"/>
            <a:ext cx="7772400" cy="3446451"/>
          </a:xfrm>
        </p:spPr>
      </p:pic>
      <p:sp>
        <p:nvSpPr>
          <p:cNvPr id="3" name="Arc 2"/>
          <p:cNvSpPr/>
          <p:nvPr/>
        </p:nvSpPr>
        <p:spPr>
          <a:xfrm>
            <a:off x="1524000" y="2514600"/>
            <a:ext cx="6553200" cy="1371600"/>
          </a:xfrm>
          <a:prstGeom prst="arc">
            <a:avLst>
              <a:gd name="adj1" fmla="val 57290"/>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5151793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Screen Clipping"/>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914400" y="1752600"/>
            <a:ext cx="7772400" cy="3424237"/>
          </a:xfrm>
        </p:spPr>
      </p:pic>
      <p:sp>
        <p:nvSpPr>
          <p:cNvPr id="7" name="Arc 6"/>
          <p:cNvSpPr/>
          <p:nvPr/>
        </p:nvSpPr>
        <p:spPr>
          <a:xfrm>
            <a:off x="5257800" y="2209800"/>
            <a:ext cx="3048000" cy="1143000"/>
          </a:xfrm>
          <a:prstGeom prst="arc">
            <a:avLst>
              <a:gd name="adj1" fmla="val 282567"/>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2889076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Clipping"/>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914400" y="2531762"/>
            <a:ext cx="7772400" cy="2404075"/>
          </a:xfrm>
        </p:spPr>
      </p:pic>
      <p:sp>
        <p:nvSpPr>
          <p:cNvPr id="5" name="Arc 4"/>
          <p:cNvSpPr/>
          <p:nvPr/>
        </p:nvSpPr>
        <p:spPr>
          <a:xfrm>
            <a:off x="1219200" y="2286000"/>
            <a:ext cx="6096000" cy="1676400"/>
          </a:xfrm>
          <a:prstGeom prst="arc">
            <a:avLst>
              <a:gd name="adj1" fmla="val 403428"/>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0776488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66A5C-0652-4004-B605-D1C3E4F07709}"/>
              </a:ext>
            </a:extLst>
          </p:cNvPr>
          <p:cNvSpPr>
            <a:spLocks noGrp="1"/>
          </p:cNvSpPr>
          <p:nvPr>
            <p:ph type="title"/>
          </p:nvPr>
        </p:nvSpPr>
        <p:spPr>
          <a:xfrm>
            <a:off x="914400" y="274638"/>
            <a:ext cx="7772400" cy="944562"/>
          </a:xfrm>
        </p:spPr>
        <p:txBody>
          <a:bodyPr/>
          <a:lstStyle/>
          <a:p>
            <a:r>
              <a:rPr lang="en-US" dirty="0">
                <a:solidFill>
                  <a:schemeClr val="tx1"/>
                </a:solidFill>
                <a:latin typeface="Times New Roman" panose="02020603050405020304" pitchFamily="18" charset="0"/>
                <a:cs typeface="Times New Roman" panose="02020603050405020304" pitchFamily="18" charset="0"/>
              </a:rPr>
              <a:t>What is a trade association?</a:t>
            </a:r>
          </a:p>
        </p:txBody>
      </p:sp>
      <p:sp>
        <p:nvSpPr>
          <p:cNvPr id="3" name="Content Placeholder 2">
            <a:extLst>
              <a:ext uri="{FF2B5EF4-FFF2-40B4-BE49-F238E27FC236}">
                <a16:creationId xmlns:a16="http://schemas.microsoft.com/office/drawing/2014/main" id="{E3E8E189-6082-4AAA-9CBD-1AC9CD0FEFF6}"/>
              </a:ext>
            </a:extLst>
          </p:cNvPr>
          <p:cNvSpPr>
            <a:spLocks noGrp="1"/>
          </p:cNvSpPr>
          <p:nvPr>
            <p:ph sz="quarter" idx="1"/>
          </p:nvPr>
        </p:nvSpPr>
        <p:spPr/>
        <p:txBody>
          <a:bodyPr/>
          <a:lstStyle/>
          <a:p>
            <a:pPr marL="0" indent="0">
              <a:buNone/>
            </a:pPr>
            <a:r>
              <a:rPr lang="en-US" dirty="0">
                <a:latin typeface="Times New Roman" panose="02020603050405020304" pitchFamily="18" charset="0"/>
                <a:cs typeface="Times New Roman" panose="02020603050405020304" pitchFamily="18" charset="0"/>
              </a:rPr>
              <a:t>A trade association is a body representing organizations within the same trade. It aims to protect their collective interests, especially in negotiations with governments and labor unions.</a:t>
            </a:r>
          </a:p>
          <a:p>
            <a:pPr marL="0" indent="0">
              <a:buNone/>
            </a:pPr>
            <a:endParaRPr lang="en-US" dirty="0">
              <a:latin typeface="Times New Roman" panose="02020603050405020304" pitchFamily="18" charset="0"/>
              <a:cs typeface="Times New Roman" panose="02020603050405020304" pitchFamily="18" charset="0"/>
            </a:endParaRPr>
          </a:p>
          <a:p>
            <a:pPr marL="0" indent="0">
              <a:buNone/>
            </a:pPr>
            <a:endParaRPr lang="en-US" dirty="0">
              <a:latin typeface="Times New Roman" panose="02020603050405020304" pitchFamily="18" charset="0"/>
              <a:cs typeface="Times New Roman" panose="02020603050405020304" pitchFamily="18" charset="0"/>
            </a:endParaRPr>
          </a:p>
          <a:p>
            <a:pPr marL="0" indent="0">
              <a:buNone/>
            </a:pPr>
            <a:endParaRPr lang="en-US" dirty="0">
              <a:latin typeface="Times New Roman" panose="02020603050405020304" pitchFamily="18" charset="0"/>
              <a:cs typeface="Times New Roman" panose="02020603050405020304" pitchFamily="18" charset="0"/>
            </a:endParaRPr>
          </a:p>
          <a:p>
            <a:pPr marL="0" indent="0">
              <a:buNone/>
            </a:pPr>
            <a:endParaRPr lang="en-US" dirty="0">
              <a:latin typeface="Times New Roman" panose="02020603050405020304" pitchFamily="18"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a:p>
            <a:pPr marL="0" indent="0">
              <a:buNone/>
            </a:pPr>
            <a:r>
              <a:rPr lang="en-US" sz="1400" dirty="0">
                <a:latin typeface="Times New Roman" panose="02020603050405020304" pitchFamily="18" charset="0"/>
                <a:cs typeface="Times New Roman" panose="02020603050405020304" pitchFamily="18" charset="0"/>
              </a:rPr>
              <a:t>Source: https://www.collinsdictionary.com/us/dictionary/english/trade-association</a:t>
            </a:r>
          </a:p>
        </p:txBody>
      </p:sp>
    </p:spTree>
    <p:extLst>
      <p:ext uri="{BB962C8B-B14F-4D97-AF65-F5344CB8AC3E}">
        <p14:creationId xmlns:p14="http://schemas.microsoft.com/office/powerpoint/2010/main" val="39757487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74638"/>
            <a:ext cx="8153400" cy="1249362"/>
          </a:xfrm>
        </p:spPr>
        <p:txBody>
          <a:bodyPr>
            <a:normAutofit/>
          </a:bodyPr>
          <a:lstStyle/>
          <a:p>
            <a:r>
              <a:rPr lang="en-US" sz="3200" dirty="0">
                <a:solidFill>
                  <a:schemeClr val="tx1"/>
                </a:solidFill>
                <a:latin typeface="Times New Roman" panose="02020603050405020304" pitchFamily="18" charset="0"/>
                <a:cs typeface="Times New Roman" panose="02020603050405020304" pitchFamily="18" charset="0"/>
              </a:rPr>
              <a:t>Types of information found on </a:t>
            </a:r>
            <a:br>
              <a:rPr lang="en-US" sz="3200" dirty="0">
                <a:solidFill>
                  <a:schemeClr val="tx1"/>
                </a:solidFill>
                <a:latin typeface="Times New Roman" panose="02020603050405020304" pitchFamily="18" charset="0"/>
                <a:cs typeface="Times New Roman" panose="02020603050405020304" pitchFamily="18" charset="0"/>
              </a:rPr>
            </a:br>
            <a:r>
              <a:rPr lang="en-US" sz="3200" dirty="0">
                <a:solidFill>
                  <a:schemeClr val="tx1"/>
                </a:solidFill>
                <a:latin typeface="Times New Roman" panose="02020603050405020304" pitchFamily="18" charset="0"/>
                <a:cs typeface="Times New Roman" panose="02020603050405020304" pitchFamily="18" charset="0"/>
              </a:rPr>
              <a:t>trade association sites</a:t>
            </a:r>
          </a:p>
        </p:txBody>
      </p:sp>
      <p:sp>
        <p:nvSpPr>
          <p:cNvPr id="3" name="Content Placeholder 2"/>
          <p:cNvSpPr>
            <a:spLocks noGrp="1"/>
          </p:cNvSpPr>
          <p:nvPr>
            <p:ph sz="quarter" idx="1"/>
          </p:nvPr>
        </p:nvSpPr>
        <p:spPr>
          <a:xfrm>
            <a:off x="914400" y="1752600"/>
            <a:ext cx="7772400" cy="4267200"/>
          </a:xfrm>
        </p:spPr>
        <p:txBody>
          <a:bodyPr>
            <a:normAutofit/>
          </a:bodyPr>
          <a:lstStyle/>
          <a:p>
            <a:r>
              <a:rPr lang="en-US" sz="3200" dirty="0">
                <a:latin typeface="Times New Roman" panose="02020603050405020304" pitchFamily="18" charset="0"/>
                <a:cs typeface="Times New Roman" panose="02020603050405020304" pitchFamily="18" charset="0"/>
              </a:rPr>
              <a:t>Advocacy data</a:t>
            </a:r>
          </a:p>
          <a:p>
            <a:r>
              <a:rPr lang="en-US" sz="3200" dirty="0">
                <a:latin typeface="Times New Roman" panose="02020603050405020304" pitchFamily="18" charset="0"/>
                <a:cs typeface="Times New Roman" panose="02020603050405020304" pitchFamily="18" charset="0"/>
              </a:rPr>
              <a:t>Studies and reports</a:t>
            </a:r>
          </a:p>
          <a:p>
            <a:r>
              <a:rPr lang="en-US" sz="3200" dirty="0">
                <a:latin typeface="Times New Roman" panose="02020603050405020304" pitchFamily="18" charset="0"/>
                <a:cs typeface="Times New Roman" panose="02020603050405020304" pitchFamily="18" charset="0"/>
              </a:rPr>
              <a:t>Statistics</a:t>
            </a:r>
          </a:p>
          <a:p>
            <a:r>
              <a:rPr lang="en-US" sz="3200" dirty="0">
                <a:latin typeface="Times New Roman" panose="02020603050405020304" pitchFamily="18" charset="0"/>
                <a:cs typeface="Times New Roman" panose="02020603050405020304" pitchFamily="18" charset="0"/>
              </a:rPr>
              <a:t>Quotable spokespeople</a:t>
            </a:r>
          </a:p>
          <a:p>
            <a:r>
              <a:rPr lang="en-US" sz="3200" dirty="0">
                <a:latin typeface="Times New Roman" panose="02020603050405020304" pitchFamily="18" charset="0"/>
                <a:cs typeface="Times New Roman" panose="02020603050405020304" pitchFamily="18" charset="0"/>
              </a:rPr>
              <a:t>Referrals to interview subjects</a:t>
            </a:r>
          </a:p>
          <a:p>
            <a:r>
              <a:rPr lang="en-US" sz="3200" dirty="0">
                <a:latin typeface="Times New Roman" panose="02020603050405020304" pitchFamily="18" charset="0"/>
                <a:cs typeface="Times New Roman" panose="02020603050405020304" pitchFamily="18" charset="0"/>
              </a:rPr>
              <a:t>Leads to additional information</a:t>
            </a:r>
          </a:p>
        </p:txBody>
      </p:sp>
    </p:spTree>
    <p:extLst>
      <p:ext uri="{BB962C8B-B14F-4D97-AF65-F5344CB8AC3E}">
        <p14:creationId xmlns:p14="http://schemas.microsoft.com/office/powerpoint/2010/main" val="15415529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creen Clipping"/>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914400" y="1524000"/>
            <a:ext cx="7772400" cy="3985629"/>
          </a:xfrm>
        </p:spPr>
      </p:pic>
      <p:sp>
        <p:nvSpPr>
          <p:cNvPr id="6" name="Arc 5"/>
          <p:cNvSpPr/>
          <p:nvPr/>
        </p:nvSpPr>
        <p:spPr>
          <a:xfrm>
            <a:off x="1676400" y="1295400"/>
            <a:ext cx="4191000" cy="990600"/>
          </a:xfrm>
          <a:prstGeom prst="arc">
            <a:avLst>
              <a:gd name="adj1" fmla="val 266149"/>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Arc 6"/>
          <p:cNvSpPr/>
          <p:nvPr/>
        </p:nvSpPr>
        <p:spPr>
          <a:xfrm>
            <a:off x="1295400" y="4038599"/>
            <a:ext cx="5486400" cy="1577391"/>
          </a:xfrm>
          <a:prstGeom prst="arc">
            <a:avLst>
              <a:gd name="adj1" fmla="val 1126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8504319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Clipping"/>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2286000" y="1143000"/>
            <a:ext cx="4101052" cy="4876800"/>
          </a:xfrm>
        </p:spPr>
      </p:pic>
      <p:sp>
        <p:nvSpPr>
          <p:cNvPr id="5" name="Arc 4"/>
          <p:cNvSpPr/>
          <p:nvPr/>
        </p:nvSpPr>
        <p:spPr>
          <a:xfrm>
            <a:off x="1828800" y="5105400"/>
            <a:ext cx="2895600" cy="990600"/>
          </a:xfrm>
          <a:prstGeom prst="arc">
            <a:avLst>
              <a:gd name="adj1" fmla="val 206446"/>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7677059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Clipping"/>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2057400" y="914400"/>
            <a:ext cx="4864209" cy="4991211"/>
          </a:xfrm>
        </p:spPr>
      </p:pic>
      <p:sp>
        <p:nvSpPr>
          <p:cNvPr id="5" name="Arc 4"/>
          <p:cNvSpPr/>
          <p:nvPr/>
        </p:nvSpPr>
        <p:spPr>
          <a:xfrm>
            <a:off x="4724400" y="4724400"/>
            <a:ext cx="2362200" cy="1447800"/>
          </a:xfrm>
          <a:prstGeom prst="arc">
            <a:avLst>
              <a:gd name="adj1" fmla="val 16527"/>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1919772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Times New Roman" panose="02020603050405020304" pitchFamily="18" charset="0"/>
                <a:cs typeface="Times New Roman" panose="02020603050405020304" pitchFamily="18" charset="0"/>
              </a:rPr>
              <a:t>Choose a Public Company</a:t>
            </a:r>
          </a:p>
        </p:txBody>
      </p:sp>
      <p:pic>
        <p:nvPicPr>
          <p:cNvPr id="4" name="Content Placeholder 3" descr="Screen Clipping"/>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762000" y="1905001"/>
            <a:ext cx="7772400" cy="3124200"/>
          </a:xfrm>
        </p:spPr>
      </p:pic>
    </p:spTree>
    <p:extLst>
      <p:ext uri="{BB962C8B-B14F-4D97-AF65-F5344CB8AC3E}">
        <p14:creationId xmlns:p14="http://schemas.microsoft.com/office/powerpoint/2010/main" val="2071646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creen Clipping"/>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2438400" y="381000"/>
            <a:ext cx="5105400" cy="6248400"/>
          </a:xfrm>
        </p:spPr>
      </p:pic>
    </p:spTree>
    <p:extLst>
      <p:ext uri="{BB962C8B-B14F-4D97-AF65-F5344CB8AC3E}">
        <p14:creationId xmlns:p14="http://schemas.microsoft.com/office/powerpoint/2010/main" val="21164842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1173162"/>
          </a:xfrm>
        </p:spPr>
        <p:txBody>
          <a:bodyPr/>
          <a:lstStyle/>
          <a:p>
            <a:r>
              <a:rPr lang="en-US" dirty="0">
                <a:solidFill>
                  <a:schemeClr val="tx1"/>
                </a:solidFill>
                <a:latin typeface="Times New Roman" panose="02020603050405020304" pitchFamily="18" charset="0"/>
                <a:cs typeface="Times New Roman" panose="02020603050405020304" pitchFamily="18" charset="0"/>
              </a:rPr>
              <a:t>What is a think tank?</a:t>
            </a:r>
          </a:p>
        </p:txBody>
      </p:sp>
      <p:sp>
        <p:nvSpPr>
          <p:cNvPr id="3" name="Content Placeholder 2"/>
          <p:cNvSpPr>
            <a:spLocks noGrp="1"/>
          </p:cNvSpPr>
          <p:nvPr>
            <p:ph sz="quarter" idx="1"/>
          </p:nvPr>
        </p:nvSpPr>
        <p:spPr>
          <a:xfrm>
            <a:off x="914400" y="1600200"/>
            <a:ext cx="7772400" cy="4419600"/>
          </a:xfrm>
        </p:spPr>
        <p:txBody>
          <a:bodyPr/>
          <a:lstStyle/>
          <a:p>
            <a:pPr marL="0" indent="0">
              <a:buNone/>
            </a:pPr>
            <a:r>
              <a:rPr lang="en-US" dirty="0">
                <a:latin typeface="Times New Roman" panose="02020603050405020304" pitchFamily="18" charset="0"/>
                <a:cs typeface="Times New Roman" panose="02020603050405020304" pitchFamily="18" charset="0"/>
              </a:rPr>
              <a:t>A think tank, policy institute, or research institute is an organization that performs  research and advocacy concerning topics such as social policy, political strategy, economics, military, technology, and culture. </a:t>
            </a:r>
          </a:p>
        </p:txBody>
      </p:sp>
    </p:spTree>
    <p:extLst>
      <p:ext uri="{BB962C8B-B14F-4D97-AF65-F5344CB8AC3E}">
        <p14:creationId xmlns:p14="http://schemas.microsoft.com/office/powerpoint/2010/main" val="21905601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1325562"/>
          </a:xfrm>
        </p:spPr>
        <p:txBody>
          <a:bodyPr>
            <a:normAutofit/>
          </a:bodyPr>
          <a:lstStyle/>
          <a:p>
            <a:r>
              <a:rPr lang="en-US" sz="1600" dirty="0">
                <a:solidFill>
                  <a:schemeClr val="tx1"/>
                </a:solidFill>
                <a:latin typeface="Times New Roman" panose="02020603050405020304" pitchFamily="18" charset="0"/>
                <a:cs typeface="Times New Roman" panose="02020603050405020304" pitchFamily="18" charset="0"/>
              </a:rPr>
              <a:t>Pew Research Center is a nonpartisan think tank that informs the public about the issues, attitudes and trends shaping the world. It conducts public opinion polling, demographic research, media content analysis and other social science research. Pew Research Center does not take policy positions.</a:t>
            </a:r>
            <a:endParaRPr lang="en-US" sz="1600" dirty="0"/>
          </a:p>
        </p:txBody>
      </p:sp>
      <p:pic>
        <p:nvPicPr>
          <p:cNvPr id="5" name="Content Placeholder 4" descr="Screen Clipping"/>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609551" y="1905000"/>
            <a:ext cx="8077249" cy="4572000"/>
          </a:xfrm>
        </p:spPr>
      </p:pic>
      <p:sp>
        <p:nvSpPr>
          <p:cNvPr id="10" name="Arc 9"/>
          <p:cNvSpPr/>
          <p:nvPr/>
        </p:nvSpPr>
        <p:spPr>
          <a:xfrm>
            <a:off x="609600" y="2590800"/>
            <a:ext cx="8077200" cy="1295400"/>
          </a:xfrm>
          <a:prstGeom prst="arc">
            <a:avLst>
              <a:gd name="adj1" fmla="val 12732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Arc 11"/>
          <p:cNvSpPr/>
          <p:nvPr/>
        </p:nvSpPr>
        <p:spPr>
          <a:xfrm>
            <a:off x="457200" y="1600200"/>
            <a:ext cx="2743200" cy="1066800"/>
          </a:xfrm>
          <a:prstGeom prst="arc">
            <a:avLst>
              <a:gd name="adj1" fmla="val 185046"/>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4072720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Clipping"/>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1086216" y="1447800"/>
            <a:ext cx="7428767" cy="4572000"/>
          </a:xfrm>
        </p:spPr>
      </p:pic>
      <p:sp>
        <p:nvSpPr>
          <p:cNvPr id="5" name="Arc 4"/>
          <p:cNvSpPr/>
          <p:nvPr/>
        </p:nvSpPr>
        <p:spPr>
          <a:xfrm>
            <a:off x="5638801" y="1447800"/>
            <a:ext cx="2876182" cy="4038600"/>
          </a:xfrm>
          <a:prstGeom prst="arc">
            <a:avLst>
              <a:gd name="adj1" fmla="val 757414"/>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8013854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C9EC134-8632-4537-8C8C-8C6D0AA38042}"/>
              </a:ext>
            </a:extLst>
          </p:cNvPr>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914400" y="1463842"/>
            <a:ext cx="7772400" cy="4539915"/>
          </a:xfrm>
        </p:spPr>
      </p:pic>
      <p:sp>
        <p:nvSpPr>
          <p:cNvPr id="6" name="Arc 5">
            <a:extLst>
              <a:ext uri="{FF2B5EF4-FFF2-40B4-BE49-F238E27FC236}">
                <a16:creationId xmlns:a16="http://schemas.microsoft.com/office/drawing/2014/main" id="{68908E9A-22F5-415A-9224-843D529E7CD7}"/>
              </a:ext>
            </a:extLst>
          </p:cNvPr>
          <p:cNvSpPr/>
          <p:nvPr/>
        </p:nvSpPr>
        <p:spPr>
          <a:xfrm>
            <a:off x="1066800" y="1600200"/>
            <a:ext cx="4572000" cy="2971800"/>
          </a:xfrm>
          <a:prstGeom prst="arc">
            <a:avLst>
              <a:gd name="adj1" fmla="val 430459"/>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8565784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creen Clipping"/>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914400" y="2097505"/>
            <a:ext cx="7772400" cy="3272589"/>
          </a:xfrm>
        </p:spPr>
      </p:pic>
      <p:sp>
        <p:nvSpPr>
          <p:cNvPr id="6" name="Arc 5"/>
          <p:cNvSpPr/>
          <p:nvPr/>
        </p:nvSpPr>
        <p:spPr>
          <a:xfrm>
            <a:off x="304800" y="4267200"/>
            <a:ext cx="5105400" cy="1371600"/>
          </a:xfrm>
          <a:prstGeom prst="arc">
            <a:avLst>
              <a:gd name="adj1" fmla="val 208852"/>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Arc 6"/>
          <p:cNvSpPr/>
          <p:nvPr/>
        </p:nvSpPr>
        <p:spPr>
          <a:xfrm>
            <a:off x="6858000" y="2895600"/>
            <a:ext cx="1828800" cy="2474494"/>
          </a:xfrm>
          <a:prstGeom prst="arc">
            <a:avLst>
              <a:gd name="adj1" fmla="val 845419"/>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553670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APA</a:t>
            </a:r>
          </a:p>
        </p:txBody>
      </p:sp>
      <p:sp>
        <p:nvSpPr>
          <p:cNvPr id="3" name="Content Placeholder 2"/>
          <p:cNvSpPr>
            <a:spLocks noGrp="1"/>
          </p:cNvSpPr>
          <p:nvPr>
            <p:ph sz="quarter" idx="1"/>
          </p:nvPr>
        </p:nvSpPr>
        <p:spPr/>
        <p:txBody>
          <a:bodyPr/>
          <a:lstStyle/>
          <a:p>
            <a:r>
              <a:rPr lang="en-US" dirty="0"/>
              <a:t>APA just released the 7</a:t>
            </a:r>
            <a:r>
              <a:rPr lang="en-US" baseline="30000" dirty="0"/>
              <a:t>th</a:t>
            </a:r>
            <a:r>
              <a:rPr lang="en-US" dirty="0"/>
              <a:t> edition of its guidelines.</a:t>
            </a:r>
          </a:p>
          <a:p>
            <a:r>
              <a:rPr lang="en-US" dirty="0"/>
              <a:t>You can use either the 6</a:t>
            </a:r>
            <a:r>
              <a:rPr lang="en-US" baseline="30000" dirty="0"/>
              <a:t>th</a:t>
            </a:r>
            <a:r>
              <a:rPr lang="en-US" dirty="0"/>
              <a:t> or 7</a:t>
            </a:r>
            <a:r>
              <a:rPr lang="en-US" baseline="30000" dirty="0"/>
              <a:t>th</a:t>
            </a:r>
            <a:r>
              <a:rPr lang="en-US" dirty="0"/>
              <a:t> edition for this assignment. You must be consistent. </a:t>
            </a:r>
          </a:p>
          <a:p>
            <a:endParaRPr lang="en-US" dirty="0"/>
          </a:p>
        </p:txBody>
      </p:sp>
    </p:spTree>
    <p:extLst>
      <p:ext uri="{BB962C8B-B14F-4D97-AF65-F5344CB8AC3E}">
        <p14:creationId xmlns:p14="http://schemas.microsoft.com/office/powerpoint/2010/main" val="36175500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err="1"/>
              <a:t>Noodletools</a:t>
            </a:r>
            <a:r>
              <a:rPr lang="en-US" sz="2000" dirty="0"/>
              <a:t> currently supports the 6</a:t>
            </a:r>
            <a:r>
              <a:rPr lang="en-US" sz="2000" baseline="30000" dirty="0"/>
              <a:t>th</a:t>
            </a:r>
            <a:r>
              <a:rPr lang="en-US" sz="2000" dirty="0"/>
              <a:t> edition of APA. </a:t>
            </a:r>
            <a:br>
              <a:rPr lang="en-US" sz="2000" dirty="0"/>
            </a:br>
            <a:r>
              <a:rPr lang="en-US" sz="2000" dirty="0"/>
              <a:t>Purdue Owl is up-to-date with the 7</a:t>
            </a:r>
            <a:r>
              <a:rPr lang="en-US" sz="2000" baseline="30000" dirty="0"/>
              <a:t>th</a:t>
            </a:r>
            <a:r>
              <a:rPr lang="en-US" sz="2000" dirty="0"/>
              <a:t> edition. </a:t>
            </a:r>
            <a:br>
              <a:rPr lang="en-US" sz="2000" dirty="0"/>
            </a:br>
            <a:endParaRPr lang="en-US" sz="2000" dirty="0"/>
          </a:p>
        </p:txBody>
      </p:sp>
      <p:pic>
        <p:nvPicPr>
          <p:cNvPr id="4" name="Content Placeholder 3" descr="Screen Clipping"/>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914400" y="1746476"/>
            <a:ext cx="7772400" cy="3974648"/>
          </a:xfrm>
        </p:spPr>
      </p:pic>
      <p:sp>
        <p:nvSpPr>
          <p:cNvPr id="5" name="Arc 4"/>
          <p:cNvSpPr/>
          <p:nvPr/>
        </p:nvSpPr>
        <p:spPr>
          <a:xfrm>
            <a:off x="5562600" y="3048000"/>
            <a:ext cx="2971800" cy="2514600"/>
          </a:xfrm>
          <a:prstGeom prst="arc">
            <a:avLst>
              <a:gd name="adj1" fmla="val 38800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643317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Formatting your paper	</a:t>
            </a:r>
          </a:p>
        </p:txBody>
      </p:sp>
      <p:sp>
        <p:nvSpPr>
          <p:cNvPr id="3" name="Content Placeholder 2"/>
          <p:cNvSpPr>
            <a:spLocks noGrp="1"/>
          </p:cNvSpPr>
          <p:nvPr>
            <p:ph sz="quarter" idx="1"/>
          </p:nvPr>
        </p:nvSpPr>
        <p:spPr/>
        <p:txBody>
          <a:bodyPr>
            <a:normAutofit/>
          </a:bodyPr>
          <a:lstStyle/>
          <a:p>
            <a:r>
              <a:rPr lang="en-US" dirty="0"/>
              <a:t>Your paper should include three major sections: title page, main body and references;</a:t>
            </a:r>
          </a:p>
          <a:p>
            <a:r>
              <a:rPr lang="en-US" dirty="0"/>
              <a:t>Use 1” margins throughout;</a:t>
            </a:r>
          </a:p>
          <a:p>
            <a:r>
              <a:rPr lang="en-US" dirty="0"/>
              <a:t>Page number on every page; </a:t>
            </a:r>
          </a:p>
          <a:p>
            <a:r>
              <a:rPr lang="en-US" dirty="0"/>
              <a:t>You do not need a running header if you use the 7</a:t>
            </a:r>
            <a:r>
              <a:rPr lang="en-US" baseline="30000" dirty="0"/>
              <a:t>th</a:t>
            </a:r>
            <a:r>
              <a:rPr lang="en-US" dirty="0"/>
              <a:t> edition;</a:t>
            </a:r>
          </a:p>
          <a:p>
            <a:r>
              <a:rPr lang="en-US" dirty="0"/>
              <a:t>Double space on all pages; and</a:t>
            </a:r>
          </a:p>
          <a:p>
            <a:r>
              <a:rPr lang="en-US" dirty="0"/>
              <a:t>Acceptable fonts are: 11-point Calibri, 11-point Arial,10-point Lucida Sans Unicode, 12-point Times New Roman or 11-point Georgia.</a:t>
            </a:r>
          </a:p>
          <a:p>
            <a:endParaRPr lang="en-US" dirty="0"/>
          </a:p>
        </p:txBody>
      </p:sp>
    </p:spTree>
    <p:extLst>
      <p:ext uri="{BB962C8B-B14F-4D97-AF65-F5344CB8AC3E}">
        <p14:creationId xmlns:p14="http://schemas.microsoft.com/office/powerpoint/2010/main" val="4368853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APA Advice </a:t>
            </a:r>
          </a:p>
        </p:txBody>
      </p:sp>
      <p:sp>
        <p:nvSpPr>
          <p:cNvPr id="3" name="Content Placeholder 2"/>
          <p:cNvSpPr>
            <a:spLocks noGrp="1"/>
          </p:cNvSpPr>
          <p:nvPr>
            <p:ph sz="quarter" idx="1"/>
          </p:nvPr>
        </p:nvSpPr>
        <p:spPr/>
        <p:txBody>
          <a:bodyPr>
            <a:normAutofit/>
          </a:bodyPr>
          <a:lstStyle/>
          <a:p>
            <a:r>
              <a:rPr lang="en-US" dirty="0"/>
              <a:t>Be sure to cite everything that you directly quote or that you paraphrase from another source.</a:t>
            </a:r>
          </a:p>
          <a:p>
            <a:r>
              <a:rPr lang="en-US" dirty="0"/>
              <a:t>APA asks you to keep your formatting simple.</a:t>
            </a:r>
          </a:p>
          <a:p>
            <a:r>
              <a:rPr lang="en-US" dirty="0"/>
              <a:t>You can find sample papers to consult for formatting tips online at the Purdue OWL Online Writing Lab. </a:t>
            </a:r>
          </a:p>
          <a:p>
            <a:endParaRPr lang="en-US" dirty="0"/>
          </a:p>
        </p:txBody>
      </p:sp>
    </p:spTree>
    <p:extLst>
      <p:ext uri="{BB962C8B-B14F-4D97-AF65-F5344CB8AC3E}">
        <p14:creationId xmlns:p14="http://schemas.microsoft.com/office/powerpoint/2010/main" val="14158059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74638"/>
            <a:ext cx="8153400" cy="944562"/>
          </a:xfrm>
        </p:spPr>
        <p:txBody>
          <a:bodyPr>
            <a:normAutofit/>
          </a:bodyPr>
          <a:lstStyle/>
          <a:p>
            <a:r>
              <a:rPr lang="en-US" dirty="0">
                <a:latin typeface="Times New Roman" panose="02020603050405020304" pitchFamily="18" charset="0"/>
                <a:cs typeface="Times New Roman" panose="02020603050405020304" pitchFamily="18" charset="0"/>
              </a:rPr>
              <a:t>Information found on a company site:</a:t>
            </a:r>
          </a:p>
        </p:txBody>
      </p:sp>
      <p:pic>
        <p:nvPicPr>
          <p:cNvPr id="5" name="Content Placeholder 4" descr="Screen Clipping"/>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609600" y="1417638"/>
            <a:ext cx="5257800" cy="4525961"/>
          </a:xfrm>
        </p:spPr>
      </p:pic>
      <p:sp>
        <p:nvSpPr>
          <p:cNvPr id="4" name="Content Placeholder 3"/>
          <p:cNvSpPr>
            <a:spLocks noGrp="1"/>
          </p:cNvSpPr>
          <p:nvPr>
            <p:ph sz="quarter" idx="2"/>
          </p:nvPr>
        </p:nvSpPr>
        <p:spPr>
          <a:xfrm>
            <a:off x="6019800" y="1447800"/>
            <a:ext cx="2819400" cy="4572000"/>
          </a:xfrm>
        </p:spPr>
        <p:txBody>
          <a:bodyPr>
            <a:normAutofit/>
          </a:bodyPr>
          <a:lstStyle/>
          <a:p>
            <a:pPr marL="0" indent="0">
              <a:buNone/>
            </a:pPr>
            <a:r>
              <a:rPr lang="en-US" sz="2000" dirty="0">
                <a:latin typeface="Times New Roman" panose="02020603050405020304" pitchFamily="18" charset="0"/>
                <a:cs typeface="Times New Roman" panose="02020603050405020304" pitchFamily="18" charset="0"/>
              </a:rPr>
              <a:t>-Company History</a:t>
            </a:r>
          </a:p>
          <a:p>
            <a:pPr marL="0" indent="0">
              <a:buNone/>
            </a:pPr>
            <a:r>
              <a:rPr lang="en-US" sz="2000" dirty="0">
                <a:latin typeface="Times New Roman" panose="02020603050405020304" pitchFamily="18" charset="0"/>
                <a:cs typeface="Times New Roman" panose="02020603050405020304" pitchFamily="18" charset="0"/>
              </a:rPr>
              <a:t>-Mission Statement</a:t>
            </a:r>
          </a:p>
          <a:p>
            <a:pPr marL="0" indent="0">
              <a:buNone/>
            </a:pPr>
            <a:r>
              <a:rPr lang="en-US" sz="2000" dirty="0">
                <a:latin typeface="Times New Roman" panose="02020603050405020304" pitchFamily="18" charset="0"/>
                <a:cs typeface="Times New Roman" panose="02020603050405020304" pitchFamily="18" charset="0"/>
              </a:rPr>
              <a:t>-List of Products/Brand</a:t>
            </a:r>
          </a:p>
          <a:p>
            <a:pPr marL="0" indent="0">
              <a:buNone/>
            </a:pPr>
            <a:r>
              <a:rPr lang="en-US" sz="2000" dirty="0">
                <a:latin typeface="Times New Roman" panose="02020603050405020304" pitchFamily="18" charset="0"/>
                <a:cs typeface="Times New Roman" panose="02020603050405020304" pitchFamily="18" charset="0"/>
              </a:rPr>
              <a:t>-Press Releases/News</a:t>
            </a:r>
          </a:p>
          <a:p>
            <a:pPr marL="0" indent="0">
              <a:buNone/>
            </a:pPr>
            <a:r>
              <a:rPr lang="en-US" sz="2000" dirty="0">
                <a:latin typeface="Times New Roman" panose="02020603050405020304" pitchFamily="18" charset="0"/>
                <a:cs typeface="Times New Roman" panose="02020603050405020304" pitchFamily="18" charset="0"/>
              </a:rPr>
              <a:t>-Corporate Social     Responsibility</a:t>
            </a:r>
          </a:p>
          <a:p>
            <a:pPr marL="0" indent="0">
              <a:buNone/>
            </a:pPr>
            <a:r>
              <a:rPr lang="en-US" sz="2000" dirty="0">
                <a:latin typeface="Times New Roman" panose="02020603050405020304" pitchFamily="18" charset="0"/>
                <a:cs typeface="Times New Roman" panose="02020603050405020304" pitchFamily="18" charset="0"/>
              </a:rPr>
              <a:t>-Leadership</a:t>
            </a:r>
          </a:p>
          <a:p>
            <a:pPr marL="0" indent="0">
              <a:buNone/>
            </a:pPr>
            <a:r>
              <a:rPr lang="en-US" sz="2000" dirty="0">
                <a:latin typeface="Times New Roman" panose="02020603050405020304" pitchFamily="18" charset="0"/>
                <a:cs typeface="Times New Roman" panose="02020603050405020304" pitchFamily="18" charset="0"/>
              </a:rPr>
              <a:t>-Sustainability Reports</a:t>
            </a:r>
          </a:p>
          <a:p>
            <a:pPr marL="0" indent="0">
              <a:buNone/>
            </a:pPr>
            <a:r>
              <a:rPr lang="en-US" sz="2000" dirty="0">
                <a:latin typeface="Times New Roman" panose="02020603050405020304" pitchFamily="18" charset="0"/>
                <a:cs typeface="Times New Roman" panose="02020603050405020304" pitchFamily="18" charset="0"/>
              </a:rPr>
              <a:t>-Product Information</a:t>
            </a:r>
          </a:p>
          <a:p>
            <a:pPr marL="0" indent="0">
              <a:buNone/>
            </a:pPr>
            <a:r>
              <a:rPr lang="en-US" sz="2000" dirty="0">
                <a:latin typeface="Times New Roman" panose="02020603050405020304" pitchFamily="18" charset="0"/>
                <a:cs typeface="Times New Roman" panose="02020603050405020304" pitchFamily="18" charset="0"/>
              </a:rPr>
              <a:t>-Investor Information</a:t>
            </a:r>
          </a:p>
          <a:p>
            <a:pPr marL="0" indent="0">
              <a:buNone/>
            </a:pPr>
            <a:endParaRPr lang="en-US" sz="2000" dirty="0">
              <a:latin typeface="Times New Roman" panose="02020603050405020304" pitchFamily="18" charset="0"/>
              <a:cs typeface="Times New Roman" panose="02020603050405020304" pitchFamily="18" charset="0"/>
            </a:endParaRPr>
          </a:p>
          <a:p>
            <a:pPr marL="0" indent="0">
              <a:buNone/>
            </a:pPr>
            <a:endParaRPr lang="en-US" sz="2000" dirty="0">
              <a:latin typeface="Times New Roman" panose="02020603050405020304" pitchFamily="18" charset="0"/>
              <a:cs typeface="Times New Roman" panose="02020603050405020304" pitchFamily="18" charset="0"/>
            </a:endParaRPr>
          </a:p>
          <a:p>
            <a:pPr marL="0" indent="0">
              <a:buNone/>
            </a:pP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401100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1096962"/>
          </a:xfrm>
        </p:spPr>
        <p:txBody>
          <a:bodyPr>
            <a:normAutofit/>
          </a:bodyPr>
          <a:lstStyle/>
          <a:p>
            <a:r>
              <a:rPr lang="en-US" dirty="0">
                <a:solidFill>
                  <a:schemeClr val="tx1"/>
                </a:solidFill>
                <a:latin typeface="Times New Roman" panose="02020603050405020304" pitchFamily="18" charset="0"/>
                <a:cs typeface="Times New Roman" panose="02020603050405020304" pitchFamily="18" charset="0"/>
              </a:rPr>
              <a:t>Visit the Writing Lab</a:t>
            </a:r>
          </a:p>
        </p:txBody>
      </p:sp>
      <p:sp>
        <p:nvSpPr>
          <p:cNvPr id="3" name="Content Placeholder 2"/>
          <p:cNvSpPr>
            <a:spLocks noGrp="1"/>
          </p:cNvSpPr>
          <p:nvPr>
            <p:ph sz="quarter" idx="1"/>
          </p:nvPr>
        </p:nvSpPr>
        <p:spPr>
          <a:xfrm>
            <a:off x="914400" y="1752600"/>
            <a:ext cx="7772400" cy="4267200"/>
          </a:xfrm>
        </p:spPr>
        <p:txBody>
          <a:bodyPr>
            <a:normAutofit fontScale="85000" lnSpcReduction="20000"/>
          </a:bodyPr>
          <a:lstStyle/>
          <a:p>
            <a:pPr marL="0" indent="0">
              <a:buNone/>
            </a:pPr>
            <a:r>
              <a:rPr lang="en-US" dirty="0">
                <a:latin typeface="Times New Roman" panose="02020603050405020304" pitchFamily="18" charset="0"/>
                <a:cs typeface="Times New Roman" panose="02020603050405020304" pitchFamily="18" charset="0"/>
              </a:rPr>
              <a:t>-Students who desire assistance with paper writing, no matter the course subject, may avail themselves of the Writing Lab.</a:t>
            </a:r>
          </a:p>
          <a:p>
            <a:pPr marL="0" indent="0">
              <a:buNone/>
            </a:pPr>
            <a:r>
              <a:rPr lang="en-US" dirty="0">
                <a:latin typeface="Times New Roman" panose="02020603050405020304" pitchFamily="18" charset="0"/>
                <a:cs typeface="Times New Roman" panose="02020603050405020304" pitchFamily="18" charset="0"/>
              </a:rPr>
              <a:t>-Students may request assistance at any stage of paper development, from formulating outlines to final draft reviews.</a:t>
            </a:r>
          </a:p>
          <a:p>
            <a:pPr marL="0" indent="0">
              <a:buNone/>
            </a:pPr>
            <a:r>
              <a:rPr lang="en-US" dirty="0">
                <a:latin typeface="Times New Roman" panose="02020603050405020304" pitchFamily="18" charset="0"/>
                <a:cs typeface="Times New Roman" panose="02020603050405020304" pitchFamily="18" charset="0"/>
              </a:rPr>
              <a:t>-An appointment is not necessary, but is recommended. Call 375-2066 to schedule an appointment.</a:t>
            </a:r>
          </a:p>
          <a:p>
            <a:pPr marL="0" indent="0">
              <a:buNone/>
            </a:pPr>
            <a:r>
              <a:rPr lang="en-US" dirty="0">
                <a:latin typeface="Times New Roman" panose="02020603050405020304" pitchFamily="18" charset="0"/>
                <a:cs typeface="Times New Roman" panose="02020603050405020304" pitchFamily="18" charset="0"/>
              </a:rPr>
              <a:t>-Please bring all materials pertaining to the assignment to your session, as well as self-edit any work you have already completed.</a:t>
            </a:r>
          </a:p>
          <a:p>
            <a:endParaRPr lang="en-US" dirty="0">
              <a:latin typeface="Times New Roman" panose="02020603050405020304" pitchFamily="18" charset="0"/>
              <a:cs typeface="Times New Roman" panose="02020603050405020304" pitchFamily="18" charset="0"/>
            </a:endParaRPr>
          </a:p>
          <a:p>
            <a:pPr marL="0" indent="0" algn="ctr">
              <a:buNone/>
            </a:pPr>
            <a:r>
              <a:rPr lang="en-US" dirty="0">
                <a:latin typeface="Times New Roman" panose="02020603050405020304" pitchFamily="18" charset="0"/>
                <a:cs typeface="Times New Roman" panose="02020603050405020304" pitchFamily="18" charset="0"/>
              </a:rPr>
              <a:t>Location: </a:t>
            </a:r>
          </a:p>
          <a:p>
            <a:pPr marL="0" indent="0" algn="ctr">
              <a:buNone/>
            </a:pPr>
            <a:r>
              <a:rPr lang="en-US" dirty="0">
                <a:latin typeface="Times New Roman" panose="02020603050405020304" pitchFamily="18" charset="0"/>
                <a:cs typeface="Times New Roman" panose="02020603050405020304" pitchFamily="18" charset="0"/>
              </a:rPr>
              <a:t>Student Success Center</a:t>
            </a:r>
            <a:br>
              <a:rPr lang="en-US" dirty="0">
                <a:latin typeface="Times New Roman" panose="02020603050405020304" pitchFamily="18" charset="0"/>
                <a:cs typeface="Times New Roman" panose="02020603050405020304" pitchFamily="18" charset="0"/>
              </a:rPr>
            </a:br>
            <a:r>
              <a:rPr lang="en-US" dirty="0" err="1">
                <a:latin typeface="Times New Roman" panose="02020603050405020304" pitchFamily="18" charset="0"/>
                <a:cs typeface="Times New Roman" panose="02020603050405020304" pitchFamily="18" charset="0"/>
              </a:rPr>
              <a:t>Plassmann</a:t>
            </a:r>
            <a:r>
              <a:rPr lang="en-US" dirty="0">
                <a:latin typeface="Times New Roman" panose="02020603050405020304" pitchFamily="18" charset="0"/>
                <a:cs typeface="Times New Roman" panose="02020603050405020304" pitchFamily="18" charset="0"/>
              </a:rPr>
              <a:t> First Floor</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Phone: 716-375-2066</a:t>
            </a:r>
          </a:p>
          <a:p>
            <a:endParaRPr lang="en-US" dirty="0"/>
          </a:p>
        </p:txBody>
      </p:sp>
    </p:spTree>
    <p:extLst>
      <p:ext uri="{BB962C8B-B14F-4D97-AF65-F5344CB8AC3E}">
        <p14:creationId xmlns:p14="http://schemas.microsoft.com/office/powerpoint/2010/main" val="34665235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868362"/>
          </a:xfrm>
        </p:spPr>
        <p:txBody>
          <a:bodyPr/>
          <a:lstStyle/>
          <a:p>
            <a:r>
              <a:rPr lang="en-US" dirty="0">
                <a:solidFill>
                  <a:schemeClr val="tx1"/>
                </a:solidFill>
                <a:latin typeface="Times New Roman" panose="02020603050405020304" pitchFamily="18" charset="0"/>
                <a:cs typeface="Times New Roman" panose="02020603050405020304" pitchFamily="18" charset="0"/>
              </a:rPr>
              <a:t>What is Interlibrary Loan?</a:t>
            </a:r>
            <a:endParaRPr lang="en-US" dirty="0"/>
          </a:p>
        </p:txBody>
      </p:sp>
      <p:sp>
        <p:nvSpPr>
          <p:cNvPr id="3" name="Content Placeholder 2"/>
          <p:cNvSpPr>
            <a:spLocks noGrp="1"/>
          </p:cNvSpPr>
          <p:nvPr>
            <p:ph sz="quarter" idx="1"/>
          </p:nvPr>
        </p:nvSpPr>
        <p:spPr>
          <a:xfrm>
            <a:off x="914400" y="1447800"/>
            <a:ext cx="2590800" cy="4572000"/>
          </a:xfrm>
        </p:spPr>
        <p:txBody>
          <a:bodyPr/>
          <a:lstStyle/>
          <a:p>
            <a:pPr marL="0" indent="0">
              <a:buNone/>
            </a:pPr>
            <a:r>
              <a:rPr lang="en-US" dirty="0">
                <a:latin typeface="Times New Roman" panose="02020603050405020304" pitchFamily="18" charset="0"/>
                <a:cs typeface="Times New Roman" panose="02020603050405020304" pitchFamily="18" charset="0"/>
              </a:rPr>
              <a:t>Stop by the reference desk or email</a:t>
            </a:r>
          </a:p>
          <a:p>
            <a:pPr marL="0" indent="0">
              <a:buNone/>
            </a:pPr>
            <a:r>
              <a:rPr lang="en-US" dirty="0">
                <a:latin typeface="Times New Roman" panose="02020603050405020304" pitchFamily="18" charset="0"/>
                <a:cs typeface="Times New Roman" panose="02020603050405020304" pitchFamily="18" charset="0"/>
              </a:rPr>
              <a:t>ILL@sbu.edu</a:t>
            </a:r>
          </a:p>
          <a:p>
            <a:pPr marL="0" indent="0">
              <a:buNone/>
            </a:pPr>
            <a:endParaRPr lang="en-US" dirty="0">
              <a:latin typeface="Times New Roman" panose="02020603050405020304" pitchFamily="18" charset="0"/>
              <a:cs typeface="Times New Roman" panose="02020603050405020304" pitchFamily="18" charset="0"/>
            </a:endParaRPr>
          </a:p>
        </p:txBody>
      </p:sp>
      <p:pic>
        <p:nvPicPr>
          <p:cNvPr id="1026" name="Picture 2" descr="Image result for books"/>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bwMode="auto">
          <a:xfrm>
            <a:off x="3810000" y="1447800"/>
            <a:ext cx="4800600" cy="472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60581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Times New Roman" panose="02020603050405020304" pitchFamily="18" charset="0"/>
                <a:cs typeface="Times New Roman" panose="02020603050405020304" pitchFamily="18" charset="0"/>
              </a:rPr>
              <a:t>How do I log in off campus?</a:t>
            </a:r>
          </a:p>
        </p:txBody>
      </p:sp>
      <p:pic>
        <p:nvPicPr>
          <p:cNvPr id="6" name="Content Placeholder 4" descr="Screen Clipping"/>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559123" y="1676400"/>
            <a:ext cx="7975277" cy="3942467"/>
          </a:xfrm>
        </p:spPr>
      </p:pic>
      <p:pic>
        <p:nvPicPr>
          <p:cNvPr id="4" name="Picture 3">
            <a:extLst>
              <a:ext uri="{FF2B5EF4-FFF2-40B4-BE49-F238E27FC236}">
                <a16:creationId xmlns:a16="http://schemas.microsoft.com/office/drawing/2014/main" id="{6D839561-3FBD-4C2E-8D38-00782AEA02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 y="4114800"/>
            <a:ext cx="6705600" cy="685800"/>
          </a:xfrm>
          <a:prstGeom prst="rect">
            <a:avLst/>
          </a:prstGeom>
        </p:spPr>
      </p:pic>
    </p:spTree>
    <p:extLst>
      <p:ext uri="{BB962C8B-B14F-4D97-AF65-F5344CB8AC3E}">
        <p14:creationId xmlns:p14="http://schemas.microsoft.com/office/powerpoint/2010/main" val="12544795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Clipping"/>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914400" y="2142372"/>
            <a:ext cx="7772400" cy="3182855"/>
          </a:xfrm>
        </p:spPr>
      </p:pic>
      <p:sp>
        <p:nvSpPr>
          <p:cNvPr id="5" name="Arc 4"/>
          <p:cNvSpPr/>
          <p:nvPr/>
        </p:nvSpPr>
        <p:spPr>
          <a:xfrm>
            <a:off x="381000" y="2514600"/>
            <a:ext cx="2514600" cy="3200400"/>
          </a:xfrm>
          <a:prstGeom prst="arc">
            <a:avLst>
              <a:gd name="adj1" fmla="val 351898"/>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9873061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1096962"/>
          </a:xfrm>
        </p:spPr>
        <p:txBody>
          <a:bodyPr/>
          <a:lstStyle/>
          <a:p>
            <a:r>
              <a:rPr lang="en-US" dirty="0">
                <a:solidFill>
                  <a:schemeClr val="tx1"/>
                </a:solidFill>
                <a:latin typeface="Times New Roman" panose="02020603050405020304" pitchFamily="18" charset="0"/>
                <a:cs typeface="Times New Roman" panose="02020603050405020304" pitchFamily="18" charset="0"/>
              </a:rPr>
              <a:t>Need Help? </a:t>
            </a:r>
          </a:p>
        </p:txBody>
      </p:sp>
      <p:sp>
        <p:nvSpPr>
          <p:cNvPr id="3" name="Content Placeholder 2"/>
          <p:cNvSpPr>
            <a:spLocks noGrp="1"/>
          </p:cNvSpPr>
          <p:nvPr>
            <p:ph sz="quarter" idx="1"/>
          </p:nvPr>
        </p:nvSpPr>
        <p:spPr>
          <a:xfrm>
            <a:off x="609600" y="1600200"/>
            <a:ext cx="8077200" cy="4419600"/>
          </a:xfrm>
        </p:spPr>
        <p:txBody>
          <a:bodyPr>
            <a:normAutofit/>
          </a:bodyPr>
          <a:lstStyle/>
          <a:p>
            <a:pPr lvl="1"/>
            <a:r>
              <a:rPr lang="en-US" dirty="0">
                <a:latin typeface="Times New Roman" panose="02020603050405020304" pitchFamily="18" charset="0"/>
                <a:cs typeface="Times New Roman" panose="02020603050405020304" pitchFamily="18" charset="0"/>
              </a:rPr>
              <a:t>Talk to your professor</a:t>
            </a:r>
          </a:p>
          <a:p>
            <a:pPr lvl="1"/>
            <a:r>
              <a:rPr lang="en-US" dirty="0">
                <a:latin typeface="Times New Roman" panose="02020603050405020304" pitchFamily="18" charset="0"/>
                <a:cs typeface="Times New Roman" panose="02020603050405020304" pitchFamily="18" charset="0"/>
              </a:rPr>
              <a:t>Email me at mash@sbu.edu</a:t>
            </a:r>
          </a:p>
          <a:p>
            <a:pPr lvl="1"/>
            <a:r>
              <a:rPr lang="en-US" dirty="0">
                <a:latin typeface="Times New Roman" panose="02020603050405020304" pitchFamily="18" charset="0"/>
                <a:cs typeface="Times New Roman" panose="02020603050405020304" pitchFamily="18" charset="0"/>
              </a:rPr>
              <a:t>Call, email or stop by the Reference Desk   </a:t>
            </a:r>
          </a:p>
          <a:p>
            <a:pPr marL="320040" lvl="1" indent="0">
              <a:buNone/>
            </a:pPr>
            <a:r>
              <a:rPr lang="en-US" dirty="0">
                <a:latin typeface="Times New Roman" panose="02020603050405020304" pitchFamily="18" charset="0"/>
                <a:cs typeface="Times New Roman" panose="02020603050405020304" pitchFamily="18" charset="0"/>
              </a:rPr>
              <a:t>   (716) 375-2164/ref@sbu.edu </a:t>
            </a:r>
          </a:p>
          <a:p>
            <a:pPr lvl="1"/>
            <a:r>
              <a:rPr lang="en-US" dirty="0">
                <a:latin typeface="Times New Roman" panose="02020603050405020304" pitchFamily="18" charset="0"/>
                <a:cs typeface="Times New Roman" panose="02020603050405020304" pitchFamily="18" charset="0"/>
              </a:rPr>
              <a:t>Ask Us 24/7 - instant online chat help</a:t>
            </a:r>
          </a:p>
          <a:p>
            <a:pPr marL="320040" lvl="1" indent="0">
              <a:buNone/>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468414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Times New Roman" panose="02020603050405020304" pitchFamily="18" charset="0"/>
                <a:cs typeface="Times New Roman" panose="02020603050405020304" pitchFamily="18" charset="0"/>
              </a:rPr>
              <a:t>Words of advice . . . </a:t>
            </a:r>
          </a:p>
        </p:txBody>
      </p:sp>
      <p:sp>
        <p:nvSpPr>
          <p:cNvPr id="3" name="Content Placeholder 2"/>
          <p:cNvSpPr>
            <a:spLocks noGrp="1"/>
          </p:cNvSpPr>
          <p:nvPr>
            <p:ph sz="quarter" idx="1"/>
          </p:nvPr>
        </p:nvSpPr>
        <p:spPr>
          <a:xfrm>
            <a:off x="914400" y="1524000"/>
            <a:ext cx="7772400" cy="4495800"/>
          </a:xfrm>
        </p:spPr>
        <p:txBody>
          <a:bodyPr/>
          <a:lstStyle/>
          <a:p>
            <a:r>
              <a:rPr lang="en-US" sz="2800" dirty="0">
                <a:latin typeface="Times New Roman" panose="02020603050405020304" pitchFamily="18" charset="0"/>
                <a:cs typeface="Times New Roman" panose="02020603050405020304" pitchFamily="18" charset="0"/>
              </a:rPr>
              <a:t>Start your assignment early</a:t>
            </a:r>
          </a:p>
          <a:p>
            <a:r>
              <a:rPr lang="en-US" sz="2800" dirty="0">
                <a:latin typeface="Times New Roman" panose="02020603050405020304" pitchFamily="18" charset="0"/>
                <a:cs typeface="Times New Roman" panose="02020603050405020304" pitchFamily="18" charset="0"/>
              </a:rPr>
              <a:t>Dig for information</a:t>
            </a:r>
          </a:p>
          <a:p>
            <a:r>
              <a:rPr lang="en-US" sz="2800" dirty="0">
                <a:latin typeface="Times New Roman" panose="02020603050405020304" pitchFamily="18" charset="0"/>
                <a:cs typeface="Times New Roman" panose="02020603050405020304" pitchFamily="18" charset="0"/>
              </a:rPr>
              <a:t>Proofread your work</a:t>
            </a:r>
          </a:p>
          <a:p>
            <a:r>
              <a:rPr lang="en-US" sz="2800" dirty="0">
                <a:latin typeface="Times New Roman" panose="02020603050405020304" pitchFamily="18" charset="0"/>
                <a:cs typeface="Times New Roman" panose="02020603050405020304" pitchFamily="18" charset="0"/>
              </a:rPr>
              <a:t>Ask for help</a:t>
            </a:r>
          </a:p>
          <a:p>
            <a:r>
              <a:rPr lang="en-US" sz="2800" dirty="0">
                <a:latin typeface="Times New Roman" panose="02020603050405020304" pitchFamily="18" charset="0"/>
                <a:cs typeface="Times New Roman" panose="02020603050405020304" pitchFamily="18" charset="0"/>
              </a:rPr>
              <a:t>Visit the Writing Lab</a:t>
            </a:r>
          </a:p>
          <a:p>
            <a:pPr marL="0" indent="0">
              <a:buNone/>
            </a:pP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575251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79A9164-32A7-432C-95E2-51BF38A311D0}"/>
              </a:ext>
            </a:extLst>
          </p:cNvPr>
          <p:cNvSpPr>
            <a:spLocks noGrp="1"/>
          </p:cNvSpPr>
          <p:nvPr>
            <p:ph sz="quarter" idx="1"/>
          </p:nvPr>
        </p:nvSpPr>
        <p:spPr/>
        <p:txBody>
          <a:bodyPr/>
          <a:lstStyle/>
          <a:p>
            <a:pPr marL="0" indent="0">
              <a:buNone/>
            </a:pPr>
            <a:r>
              <a:rPr lang="en-US" sz="4800" dirty="0"/>
              <a:t>Questions</a:t>
            </a:r>
          </a:p>
          <a:p>
            <a:pPr marL="0" indent="0">
              <a:buNone/>
            </a:pPr>
            <a:endParaRPr lang="en-US" sz="4800" dirty="0"/>
          </a:p>
        </p:txBody>
      </p:sp>
    </p:spTree>
    <p:extLst>
      <p:ext uri="{BB962C8B-B14F-4D97-AF65-F5344CB8AC3E}">
        <p14:creationId xmlns:p14="http://schemas.microsoft.com/office/powerpoint/2010/main" val="40389558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Clipping"/>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914400" y="1417639"/>
            <a:ext cx="7772400" cy="4321202"/>
          </a:xfrm>
        </p:spPr>
      </p:pic>
    </p:spTree>
    <p:extLst>
      <p:ext uri="{BB962C8B-B14F-4D97-AF65-F5344CB8AC3E}">
        <p14:creationId xmlns:p14="http://schemas.microsoft.com/office/powerpoint/2010/main" val="642586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creen Clipping"/>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533400" y="1676400"/>
            <a:ext cx="4130675" cy="4495800"/>
          </a:xfrm>
        </p:spPr>
      </p:pic>
      <p:sp>
        <p:nvSpPr>
          <p:cNvPr id="4" name="Content Placeholder 3"/>
          <p:cNvSpPr>
            <a:spLocks noGrp="1"/>
          </p:cNvSpPr>
          <p:nvPr>
            <p:ph sz="quarter" idx="2"/>
          </p:nvPr>
        </p:nvSpPr>
        <p:spPr>
          <a:xfrm>
            <a:off x="4933950" y="1828800"/>
            <a:ext cx="3981450" cy="4724400"/>
          </a:xfrm>
        </p:spPr>
        <p:txBody>
          <a:bodyPr>
            <a:normAutofit fontScale="85000" lnSpcReduction="20000"/>
          </a:bodyPr>
          <a:lstStyle/>
          <a:p>
            <a:pPr marL="0" indent="0">
              <a:buNone/>
            </a:pPr>
            <a:r>
              <a:rPr lang="en-US" dirty="0"/>
              <a:t>“The Hershey Company (NYSE:HSY) </a:t>
            </a:r>
            <a:r>
              <a:rPr lang="en-US" u="sng" dirty="0">
                <a:solidFill>
                  <a:srgbClr val="FF0000"/>
                </a:solidFill>
              </a:rPr>
              <a:t>strengthened its position as a snacking leader today, announcing that it has entered into a definitive agreement to acquire ONE Brands, LLC, the maker of a line of low-sugar, high-protein nutrition bars</a:t>
            </a:r>
            <a:r>
              <a:rPr lang="en-US" dirty="0"/>
              <a:t>. . .  Our beloved confection brands will continue to be the engine that drives our business while we broaden our better-for-you portfolio, offering more snacking choices for more consumers. . . . </a:t>
            </a:r>
            <a:r>
              <a:rPr lang="en-US" u="sng" dirty="0">
                <a:solidFill>
                  <a:srgbClr val="FF0000"/>
                </a:solidFill>
              </a:rPr>
              <a:t>The acquisition is expected to enable Hershey to provide a competitive offering of brands in the nutrition bar category</a:t>
            </a:r>
            <a:r>
              <a:rPr lang="en-US" dirty="0"/>
              <a:t>.”</a:t>
            </a:r>
          </a:p>
        </p:txBody>
      </p:sp>
    </p:spTree>
    <p:extLst>
      <p:ext uri="{BB962C8B-B14F-4D97-AF65-F5344CB8AC3E}">
        <p14:creationId xmlns:p14="http://schemas.microsoft.com/office/powerpoint/2010/main" val="10060822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Clipping"/>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914400" y="1505873"/>
            <a:ext cx="7772400" cy="4455854"/>
          </a:xfrm>
        </p:spPr>
      </p:pic>
      <p:sp>
        <p:nvSpPr>
          <p:cNvPr id="5" name="Arc 4"/>
          <p:cNvSpPr/>
          <p:nvPr/>
        </p:nvSpPr>
        <p:spPr>
          <a:xfrm>
            <a:off x="1447800" y="3962400"/>
            <a:ext cx="1676400" cy="381000"/>
          </a:xfrm>
          <a:prstGeom prst="arc">
            <a:avLst>
              <a:gd name="adj1" fmla="val 220778"/>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1098134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Clipping"/>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914400" y="1859887"/>
            <a:ext cx="7772400" cy="3747826"/>
          </a:xfrm>
        </p:spPr>
      </p:pic>
      <p:sp>
        <p:nvSpPr>
          <p:cNvPr id="5" name="Arc 4"/>
          <p:cNvSpPr/>
          <p:nvPr/>
        </p:nvSpPr>
        <p:spPr>
          <a:xfrm>
            <a:off x="5638800" y="2362200"/>
            <a:ext cx="1524000" cy="381000"/>
          </a:xfrm>
          <a:prstGeom prst="arc">
            <a:avLst>
              <a:gd name="adj1" fmla="val 119320"/>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1931878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Clipping"/>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914400" y="1811889"/>
            <a:ext cx="7772400" cy="3843822"/>
          </a:xfrm>
        </p:spPr>
      </p:pic>
    </p:spTree>
    <p:extLst>
      <p:ext uri="{BB962C8B-B14F-4D97-AF65-F5344CB8AC3E}">
        <p14:creationId xmlns:p14="http://schemas.microsoft.com/office/powerpoint/2010/main" val="340520104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Equity</Template>
  <TotalTime>11686</TotalTime>
  <Words>886</Words>
  <Application>Microsoft Macintosh PowerPoint</Application>
  <PresentationFormat>On-screen Show (4:3)</PresentationFormat>
  <Paragraphs>93</Paragraphs>
  <Slides>46</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46</vt:i4>
      </vt:variant>
    </vt:vector>
  </HeadingPairs>
  <TitlesOfParts>
    <vt:vector size="52" baseType="lpstr">
      <vt:lpstr>Calibri</vt:lpstr>
      <vt:lpstr>Franklin Gothic Book</vt:lpstr>
      <vt:lpstr>Perpetua</vt:lpstr>
      <vt:lpstr>Times New Roman</vt:lpstr>
      <vt:lpstr>Wingdings 2</vt:lpstr>
      <vt:lpstr>Equity</vt:lpstr>
      <vt:lpstr>Marketing 301 New/Emerging Innovations Project  Library Research Class  </vt:lpstr>
      <vt:lpstr>Your Assignment  </vt:lpstr>
      <vt:lpstr>Choose a Public Company</vt:lpstr>
      <vt:lpstr>Information found on a company site: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 Morningstar to locate: -Revenues                  -Market Share -Recent Market Performance   -Current Company News  -Professional Stock Analysis   -Financials -Industry Peers  -Performance</vt:lpstr>
      <vt:lpstr>PowerPoint Presentation</vt:lpstr>
      <vt:lpstr>PowerPoint Presentation</vt:lpstr>
      <vt:lpstr>Use IBISWorld to locate: -Industry at a Glance                -Major Companies -Performance                            -Key Statistics  -Industry Outlook -Competitive Landscape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a trade association?</vt:lpstr>
      <vt:lpstr>Types of information found on  trade association sites</vt:lpstr>
      <vt:lpstr>PowerPoint Presentation</vt:lpstr>
      <vt:lpstr>PowerPoint Presentation</vt:lpstr>
      <vt:lpstr>PowerPoint Presentation</vt:lpstr>
      <vt:lpstr>PowerPoint Presentation</vt:lpstr>
      <vt:lpstr>What is a think tank?</vt:lpstr>
      <vt:lpstr>Pew Research Center is a nonpartisan think tank that informs the public about the issues, attitudes and trends shaping the world. It conducts public opinion polling, demographic research, media content analysis and other social science research. Pew Research Center does not take policy positions.</vt:lpstr>
      <vt:lpstr>PowerPoint Presentation</vt:lpstr>
      <vt:lpstr>PowerPoint Presentation</vt:lpstr>
      <vt:lpstr>PowerPoint Presentation</vt:lpstr>
      <vt:lpstr>APA</vt:lpstr>
      <vt:lpstr>Noodletools currently supports the 6th edition of APA.  Purdue Owl is up-to-date with the 7th edition.  </vt:lpstr>
      <vt:lpstr>Formatting your paper </vt:lpstr>
      <vt:lpstr>APA Advice </vt:lpstr>
      <vt:lpstr>Visit the Writing Lab</vt:lpstr>
      <vt:lpstr>What is Interlibrary Loan?</vt:lpstr>
      <vt:lpstr>How do I log in off campus?</vt:lpstr>
      <vt:lpstr>PowerPoint Presentation</vt:lpstr>
      <vt:lpstr>Need Help? </vt:lpstr>
      <vt:lpstr>Words of advice . . . </vt:lpstr>
      <vt:lpstr>PowerPoint Presentation</vt:lpstr>
    </vt:vector>
  </TitlesOfParts>
  <Company>SBU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Marketing 301 Research Class</dc:title>
  <dc:creator>libstudent</dc:creator>
  <cp:lastModifiedBy>Ann Tenglund</cp:lastModifiedBy>
  <cp:revision>969</cp:revision>
  <cp:lastPrinted>2020-02-07T17:08:42Z</cp:lastPrinted>
  <dcterms:created xsi:type="dcterms:W3CDTF">2013-09-24T14:12:57Z</dcterms:created>
  <dcterms:modified xsi:type="dcterms:W3CDTF">2020-02-29T03:44:53Z</dcterms:modified>
</cp:coreProperties>
</file>